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90" r:id="rId4"/>
    <p:sldId id="291" r:id="rId5"/>
    <p:sldId id="292" r:id="rId6"/>
    <p:sldId id="293" r:id="rId7"/>
    <p:sldId id="294" r:id="rId8"/>
    <p:sldId id="295" r:id="rId9"/>
    <p:sldId id="257" r:id="rId10"/>
    <p:sldId id="258" r:id="rId12"/>
    <p:sldId id="259" r:id="rId13"/>
    <p:sldId id="260" r:id="rId14"/>
    <p:sldId id="26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6" r:id="rId31"/>
    <p:sldId id="262" r:id="rId32"/>
    <p:sldId id="263" r:id="rId33"/>
    <p:sldId id="264" r:id="rId34"/>
    <p:sldId id="265" r:id="rId35"/>
    <p:sldId id="266" r:id="rId36"/>
    <p:sldId id="267" r:id="rId37"/>
    <p:sldId id="268" r:id="rId38"/>
    <p:sldId id="289" r:id="rId39"/>
    <p:sldId id="288" r:id="rId40"/>
    <p:sldId id="269" r:id="rId41"/>
    <p:sldId id="270" r:id="rId42"/>
    <p:sldId id="296" r:id="rId43"/>
    <p:sldId id="297" r:id="rId44"/>
    <p:sldId id="298" r:id="rId45"/>
    <p:sldId id="271"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1.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smtClean="0"/>
              <a:t>https://blog.csdn.net/chinafire525/article/details/76100034</a:t>
            </a: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charset="0"/>
                <a:ea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wrap="square" lIns="91440" tIns="45720" rIns="91440" bIns="45720" anchor="t"/>
          <a:p>
            <a:pPr lvl="0"/>
            <a:endParaRPr lang="zh-CN" altLang="en-US" dirty="0"/>
          </a:p>
        </p:txBody>
      </p:sp>
      <p:sp>
        <p:nvSpPr>
          <p:cNvPr id="10547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p:txBody>
          <a:bodyPr wrap="square" lIns="91440" tIns="45720" rIns="91440" bIns="45720" anchor="t"/>
          <a:p>
            <a:pPr lvl="0"/>
            <a:endParaRPr lang="zh-CN" altLang="en-US" dirty="0"/>
          </a:p>
        </p:txBody>
      </p:sp>
      <p:sp>
        <p:nvSpPr>
          <p:cNvPr id="10650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p:txBody>
          <a:bodyPr wrap="square" lIns="91440" tIns="45720" rIns="91440" bIns="45720" anchor="t"/>
          <a:p>
            <a:pPr lvl="0"/>
            <a:endParaRPr lang="zh-CN" altLang="en-US" dirty="0"/>
          </a:p>
        </p:txBody>
      </p:sp>
      <p:sp>
        <p:nvSpPr>
          <p:cNvPr id="10752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p:txBody>
          <a:bodyPr wrap="square" lIns="91440" tIns="45720" rIns="91440" bIns="45720" anchor="t"/>
          <a:p>
            <a:pPr lvl="0"/>
            <a:endParaRPr lang="zh-CN" altLang="en-US" dirty="0"/>
          </a:p>
        </p:txBody>
      </p:sp>
      <p:sp>
        <p:nvSpPr>
          <p:cNvPr id="1085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p:txBody>
          <a:bodyPr wrap="square" lIns="91440" tIns="45720" rIns="91440" bIns="45720" anchor="t"/>
          <a:p>
            <a:pPr lvl="0"/>
            <a:endParaRPr lang="zh-CN" altLang="en-US" dirty="0"/>
          </a:p>
        </p:txBody>
      </p:sp>
      <p:sp>
        <p:nvSpPr>
          <p:cNvPr id="11981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p:txBody>
          <a:bodyPr wrap="square" lIns="91440" tIns="45720" rIns="91440" bIns="45720" anchor="t"/>
          <a:p>
            <a:pPr lvl="0"/>
            <a:endParaRPr lang="zh-CN" altLang="en-US" dirty="0"/>
          </a:p>
        </p:txBody>
      </p:sp>
      <p:sp>
        <p:nvSpPr>
          <p:cNvPr id="12083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p:txBody>
          <a:bodyPr wrap="square" lIns="91440" tIns="45720" rIns="91440" bIns="45720" anchor="t"/>
          <a:p>
            <a:pPr lvl="0"/>
            <a:endParaRPr lang="zh-CN" altLang="en-US" dirty="0"/>
          </a:p>
        </p:txBody>
      </p:sp>
      <p:sp>
        <p:nvSpPr>
          <p:cNvPr id="147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幻灯片图像占位符 1"/>
          <p:cNvSpPr>
            <a:spLocks noGrp="1" noRot="1" noChangeAspect="1" noTextEdit="1"/>
          </p:cNvSpPr>
          <p:nvPr>
            <p:ph type="sldImg"/>
          </p:nvPr>
        </p:nvSpPr>
        <p:spPr/>
      </p:sp>
      <p:sp>
        <p:nvSpPr>
          <p:cNvPr id="121859" name="备注占位符 2"/>
          <p:cNvSpPr>
            <a:spLocks noGrp="1"/>
          </p:cNvSpPr>
          <p:nvPr>
            <p:ph type="body" idx="1"/>
          </p:nvPr>
        </p:nvSpPr>
        <p:spPr/>
        <p:txBody>
          <a:bodyPr wrap="square" lIns="91440" tIns="45720" rIns="91440" bIns="45720" anchor="t"/>
          <a:p>
            <a:pPr lvl="0"/>
            <a:endParaRPr lang="zh-CN" altLang="en-US" dirty="0"/>
          </a:p>
        </p:txBody>
      </p:sp>
      <p:sp>
        <p:nvSpPr>
          <p:cNvPr id="12186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p:txBody>
          <a:bodyPr wrap="square" lIns="91440" tIns="45720" rIns="91440" bIns="45720" anchor="t"/>
          <a:p>
            <a:pPr lvl="0"/>
            <a:endParaRPr lang="zh-CN" altLang="en-US" dirty="0"/>
          </a:p>
        </p:txBody>
      </p:sp>
      <p:sp>
        <p:nvSpPr>
          <p:cNvPr id="9728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p:txBody>
          <a:bodyPr wrap="square" lIns="91440" tIns="45720" rIns="91440" bIns="45720" anchor="t"/>
          <a:p>
            <a:pPr lvl="0"/>
            <a:endParaRPr lang="zh-CN" altLang="en-US" dirty="0"/>
          </a:p>
        </p:txBody>
      </p:sp>
      <p:sp>
        <p:nvSpPr>
          <p:cNvPr id="9830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p:txBody>
          <a:bodyPr wrap="square" lIns="91440" tIns="45720" rIns="91440" bIns="45720" anchor="t"/>
          <a:p>
            <a:pPr lvl="0"/>
            <a:endParaRPr lang="zh-CN" altLang="en-US" dirty="0"/>
          </a:p>
        </p:txBody>
      </p:sp>
      <p:sp>
        <p:nvSpPr>
          <p:cNvPr id="9933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p:txBody>
          <a:bodyPr wrap="square" lIns="91440" tIns="45720" rIns="91440" bIns="45720" anchor="t"/>
          <a:p>
            <a:pPr lvl="0"/>
            <a:endParaRPr lang="zh-CN" altLang="en-US" dirty="0"/>
          </a:p>
        </p:txBody>
      </p:sp>
      <p:sp>
        <p:nvSpPr>
          <p:cNvPr id="10035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p:txBody>
          <a:bodyPr wrap="square" lIns="91440" tIns="45720" rIns="91440" bIns="45720" anchor="t"/>
          <a:p>
            <a:pPr lvl="0"/>
            <a:endParaRPr lang="zh-CN" altLang="en-US" dirty="0"/>
          </a:p>
        </p:txBody>
      </p:sp>
      <p:sp>
        <p:nvSpPr>
          <p:cNvPr id="101380"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p:txBody>
          <a:bodyPr wrap="square" lIns="91440" tIns="45720" rIns="91440" bIns="45720" anchor="t"/>
          <a:p>
            <a:pPr lvl="0"/>
            <a:endParaRPr lang="zh-CN" altLang="en-US" dirty="0"/>
          </a:p>
        </p:txBody>
      </p:sp>
      <p:sp>
        <p:nvSpPr>
          <p:cNvPr id="10240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p:txBody>
          <a:bodyPr wrap="square" lIns="91440" tIns="45720" rIns="91440" bIns="45720" anchor="t"/>
          <a:p>
            <a:pPr lvl="0"/>
            <a:endParaRPr lang="zh-CN" altLang="en-US" dirty="0"/>
          </a:p>
        </p:txBody>
      </p:sp>
      <p:sp>
        <p:nvSpPr>
          <p:cNvPr id="10342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p:txBody>
          <a:bodyPr wrap="square" lIns="91440" tIns="45720" rIns="91440" bIns="45720" anchor="t"/>
          <a:p>
            <a:pPr lvl="0"/>
            <a:endParaRPr lang="zh-CN" altLang="en-US" dirty="0"/>
          </a:p>
        </p:txBody>
      </p:sp>
      <p:sp>
        <p:nvSpPr>
          <p:cNvPr id="10445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可视化分析</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7" y="573617"/>
            <a:ext cx="2702707"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可视化</a:t>
            </a:r>
            <a:r>
              <a:rPr kumimoji="0" lang="zh-CN" altLang="en-US" sz="2400" dirty="0"/>
              <a:t>分析的作用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238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在</a:t>
            </a:r>
            <a:r>
              <a:rPr lang="zh-CN" altLang="en-US" sz="2400" dirty="0">
                <a:solidFill>
                  <a:srgbClr val="000000"/>
                </a:solidFill>
              </a:rPr>
              <a:t>分析结果展示</a:t>
            </a:r>
            <a:r>
              <a:rPr lang="zh-CN" altLang="en-US" sz="2400" dirty="0" smtClean="0">
                <a:solidFill>
                  <a:srgbClr val="000000"/>
                </a:solidFill>
              </a:rPr>
              <a:t>时，通过</a:t>
            </a:r>
            <a:r>
              <a:rPr lang="zh-CN" altLang="en-US" sz="2400" dirty="0">
                <a:solidFill>
                  <a:srgbClr val="000000"/>
                </a:solidFill>
              </a:rPr>
              <a:t>建立可视化仪表</a:t>
            </a:r>
            <a:r>
              <a:rPr lang="zh-CN" altLang="en-US" sz="2400" dirty="0" smtClean="0">
                <a:solidFill>
                  <a:srgbClr val="000000"/>
                </a:solidFill>
              </a:rPr>
              <a:t>板，组合</a:t>
            </a:r>
            <a:r>
              <a:rPr lang="zh-CN" altLang="en-US" sz="2400" dirty="0">
                <a:solidFill>
                  <a:srgbClr val="000000"/>
                </a:solidFill>
              </a:rPr>
              <a:t>多幅可视化</a:t>
            </a:r>
            <a:r>
              <a:rPr lang="zh-CN" altLang="en-US" sz="2400" dirty="0" smtClean="0">
                <a:solidFill>
                  <a:srgbClr val="000000"/>
                </a:solidFill>
              </a:rPr>
              <a:t>图表，从</a:t>
            </a:r>
            <a:r>
              <a:rPr lang="zh-CN" altLang="en-US" sz="2400" dirty="0">
                <a:solidFill>
                  <a:srgbClr val="000000"/>
                </a:solidFill>
              </a:rPr>
              <a:t>不同的角度来描述</a:t>
            </a:r>
            <a:r>
              <a:rPr lang="zh-CN" altLang="en-US" sz="2400" dirty="0" smtClean="0">
                <a:solidFill>
                  <a:srgbClr val="000000"/>
                </a:solidFill>
              </a:rPr>
              <a:t>信息，全方位</a:t>
            </a:r>
            <a:r>
              <a:rPr lang="zh-CN" altLang="en-US" sz="2400" dirty="0">
                <a:solidFill>
                  <a:srgbClr val="000000"/>
                </a:solidFill>
              </a:rPr>
              <a:t>展示分析</a:t>
            </a:r>
            <a:r>
              <a:rPr lang="zh-CN" altLang="en-US" sz="2400" dirty="0" smtClean="0">
                <a:solidFill>
                  <a:srgbClr val="000000"/>
                </a:solidFill>
              </a:rPr>
              <a:t>结论</a:t>
            </a:r>
            <a:endParaRPr lang="en-US" altLang="zh-CN" sz="2400" dirty="0" smtClean="0">
              <a:solidFill>
                <a:srgbClr val="000000"/>
              </a:solidFill>
            </a:endParaRPr>
          </a:p>
          <a:p>
            <a:r>
              <a:rPr lang="zh-CN" altLang="en-US" sz="2400" dirty="0">
                <a:solidFill>
                  <a:srgbClr val="000000"/>
                </a:solidFill>
              </a:rPr>
              <a:t>除了辅助数据分析</a:t>
            </a:r>
            <a:r>
              <a:rPr lang="zh-CN" altLang="en-US" sz="2400" dirty="0" smtClean="0">
                <a:solidFill>
                  <a:srgbClr val="000000"/>
                </a:solidFill>
              </a:rPr>
              <a:t>之外，可视化</a:t>
            </a:r>
            <a:r>
              <a:rPr lang="zh-CN" altLang="en-US" sz="2400" dirty="0">
                <a:solidFill>
                  <a:srgbClr val="000000"/>
                </a:solidFill>
              </a:rPr>
              <a:t>分析为看似冰冷的数据带来更多</a:t>
            </a:r>
            <a:r>
              <a:rPr lang="zh-CN" altLang="en-US" sz="2400" dirty="0" smtClean="0">
                <a:solidFill>
                  <a:srgbClr val="000000"/>
                </a:solidFill>
              </a:rPr>
              <a:t>趣味性，直观</a:t>
            </a:r>
            <a:r>
              <a:rPr lang="zh-CN" altLang="en-US" sz="2400" dirty="0">
                <a:solidFill>
                  <a:srgbClr val="000000"/>
                </a:solidFill>
              </a:rPr>
              <a:t>清晰的表达拥有更多的受众。在信息传播</a:t>
            </a:r>
            <a:r>
              <a:rPr lang="zh-CN" altLang="en-US" sz="2400" dirty="0" smtClean="0">
                <a:solidFill>
                  <a:srgbClr val="000000"/>
                </a:solidFill>
              </a:rPr>
              <a:t>领域，可视化</a:t>
            </a:r>
            <a:r>
              <a:rPr lang="zh-CN" altLang="en-US" sz="2400" dirty="0">
                <a:solidFill>
                  <a:srgbClr val="000000"/>
                </a:solidFill>
              </a:rPr>
              <a:t>结果的独特</a:t>
            </a:r>
            <a:r>
              <a:rPr lang="zh-CN" altLang="en-US" sz="2400" dirty="0" smtClean="0">
                <a:solidFill>
                  <a:srgbClr val="000000"/>
                </a:solidFill>
              </a:rPr>
              <a:t>风格（颜色</a:t>
            </a:r>
            <a:r>
              <a:rPr lang="zh-CN" altLang="en-US" sz="2400" dirty="0">
                <a:solidFill>
                  <a:srgbClr val="000000"/>
                </a:solidFill>
              </a:rPr>
              <a:t>、线条、轴线、尺寸</a:t>
            </a:r>
            <a:r>
              <a:rPr lang="zh-CN" altLang="en-US" sz="2400" dirty="0" smtClean="0">
                <a:solidFill>
                  <a:srgbClr val="000000"/>
                </a:solidFill>
              </a:rPr>
              <a:t>等）不仅</a:t>
            </a:r>
            <a:r>
              <a:rPr lang="zh-CN" altLang="en-US" sz="2400" dirty="0">
                <a:solidFill>
                  <a:srgbClr val="000000"/>
                </a:solidFill>
              </a:rPr>
              <a:t>将有用的信息展示</a:t>
            </a:r>
            <a:r>
              <a:rPr lang="zh-CN" altLang="en-US" sz="2400" dirty="0" smtClean="0">
                <a:solidFill>
                  <a:srgbClr val="000000"/>
                </a:solidFill>
              </a:rPr>
              <a:t>出来，更</a:t>
            </a:r>
            <a:r>
              <a:rPr lang="zh-CN" altLang="en-US" sz="2400" dirty="0">
                <a:solidFill>
                  <a:srgbClr val="000000"/>
                </a:solidFill>
              </a:rPr>
              <a:t>像是种</a:t>
            </a:r>
            <a:r>
              <a:rPr lang="zh-CN" altLang="en-US" sz="2400" dirty="0" smtClean="0">
                <a:solidFill>
                  <a:srgbClr val="000000"/>
                </a:solidFill>
              </a:rPr>
              <a:t>精美</a:t>
            </a:r>
            <a:r>
              <a:rPr lang="zh-CN" altLang="en-US" sz="2400" dirty="0">
                <a:solidFill>
                  <a:srgbClr val="000000"/>
                </a:solidFill>
              </a:rPr>
              <a:t>的</a:t>
            </a:r>
            <a:r>
              <a:rPr lang="zh-CN" altLang="en-US" sz="2400" dirty="0" smtClean="0">
                <a:solidFill>
                  <a:srgbClr val="000000"/>
                </a:solidFill>
              </a:rPr>
              <a:t>艺术品，让</a:t>
            </a:r>
            <a:r>
              <a:rPr lang="zh-CN" altLang="en-US" sz="2400" dirty="0">
                <a:solidFill>
                  <a:srgbClr val="000000"/>
                </a:solidFill>
              </a:rPr>
              <a:t>数据展示也变得更加富有情感</a:t>
            </a:r>
            <a:endParaRPr lang="en-US" altLang="zh-CN" sz="2400" dirty="0" smtClean="0">
              <a:solidFill>
                <a:srgbClr val="00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7" y="573617"/>
            <a:ext cx="2702707"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a:t>可视化分析方法</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511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0000"/>
                </a:solidFill>
              </a:rPr>
              <a:t>为了获得易于理解的可视化</a:t>
            </a:r>
            <a:r>
              <a:rPr lang="zh-CN" altLang="en-US" sz="2400" dirty="0" smtClean="0">
                <a:solidFill>
                  <a:srgbClr val="000000"/>
                </a:solidFill>
              </a:rPr>
              <a:t>结果，人机交互</a:t>
            </a:r>
            <a:r>
              <a:rPr lang="zh-CN" altLang="en-US" sz="2400" dirty="0">
                <a:solidFill>
                  <a:srgbClr val="000000"/>
                </a:solidFill>
              </a:rPr>
              <a:t>很重要。可视化分析的常用方法大致可以划分为三个</a:t>
            </a:r>
            <a:r>
              <a:rPr lang="zh-CN" altLang="en-US" sz="2400" dirty="0" smtClean="0">
                <a:solidFill>
                  <a:srgbClr val="000000"/>
                </a:solidFill>
              </a:rPr>
              <a:t>层次：领域</a:t>
            </a:r>
            <a:r>
              <a:rPr lang="zh-CN" altLang="en-US" sz="2400" dirty="0">
                <a:solidFill>
                  <a:srgbClr val="000000"/>
                </a:solidFill>
              </a:rPr>
              <a:t>方法、基础方法以及方法论</a:t>
            </a:r>
            <a:r>
              <a:rPr lang="zh-CN" altLang="en-US" sz="2400" dirty="0" smtClean="0">
                <a:solidFill>
                  <a:srgbClr val="000000"/>
                </a:solidFill>
              </a:rPr>
              <a:t>基础</a:t>
            </a:r>
            <a:endParaRPr lang="en-US" altLang="zh-CN" sz="2400" dirty="0" smtClean="0">
              <a:solidFill>
                <a:srgbClr val="000000"/>
              </a:solidFill>
            </a:endParaRPr>
          </a:p>
          <a:p>
            <a:r>
              <a:rPr lang="zh-CN" altLang="en-US" sz="2400" dirty="0">
                <a:solidFill>
                  <a:srgbClr val="FF0000"/>
                </a:solidFill>
              </a:rPr>
              <a:t>领城方法</a:t>
            </a:r>
            <a:r>
              <a:rPr lang="zh-CN" altLang="en-US" sz="2400" dirty="0">
                <a:solidFill>
                  <a:srgbClr val="000000"/>
                </a:solidFill>
              </a:rPr>
              <a:t>：</a:t>
            </a:r>
            <a:r>
              <a:rPr lang="zh-CN" altLang="en-US" sz="2400" dirty="0">
                <a:solidFill>
                  <a:srgbClr val="000000"/>
                </a:solidFill>
              </a:rPr>
              <a:t>根据数据的来源领域以及数据的性质进行</a:t>
            </a:r>
            <a:r>
              <a:rPr lang="zh-CN" altLang="en-US" sz="2400" dirty="0" smtClean="0">
                <a:solidFill>
                  <a:srgbClr val="000000"/>
                </a:solidFill>
              </a:rPr>
              <a:t>可视化，包括</a:t>
            </a:r>
            <a:r>
              <a:rPr lang="zh-CN" altLang="en-US" sz="2400" dirty="0">
                <a:solidFill>
                  <a:srgbClr val="000000"/>
                </a:solidFill>
              </a:rPr>
              <a:t>地理信息可视化、空间数据可视化、文本数据可视化、跨媒体数据可视化、实时数据可视化</a:t>
            </a:r>
            <a:r>
              <a:rPr lang="zh-CN" altLang="en-US" sz="2400" dirty="0" smtClean="0">
                <a:solidFill>
                  <a:srgbClr val="000000"/>
                </a:solidFill>
              </a:rPr>
              <a:t>等</a:t>
            </a:r>
            <a:endParaRPr lang="en-US" altLang="zh-CN" sz="2400" dirty="0" smtClean="0">
              <a:solidFill>
                <a:srgbClr val="000000"/>
              </a:solidFill>
            </a:endParaRPr>
          </a:p>
          <a:p>
            <a:r>
              <a:rPr lang="zh-CN" altLang="en-US" sz="2400" dirty="0" smtClean="0">
                <a:solidFill>
                  <a:srgbClr val="000000"/>
                </a:solidFill>
              </a:rPr>
              <a:t>可视化</a:t>
            </a:r>
            <a:r>
              <a:rPr lang="zh-CN" altLang="en-US" sz="2400" dirty="0">
                <a:solidFill>
                  <a:srgbClr val="FF0000"/>
                </a:solidFill>
              </a:rPr>
              <a:t>基础方法：</a:t>
            </a:r>
            <a:r>
              <a:rPr lang="zh-CN" altLang="en-US" sz="2400" dirty="0">
                <a:solidFill>
                  <a:srgbClr val="000000"/>
                </a:solidFill>
              </a:rPr>
              <a:t>包括统计图表、视觉隐喻。常见的统计图表有柱状图、折线图、饼图、箱图、散点图、韦恩图、气泡图、雷达图、热地图、等值线</a:t>
            </a:r>
            <a:r>
              <a:rPr lang="zh-CN" altLang="en-US" sz="2400" dirty="0" smtClean="0">
                <a:solidFill>
                  <a:srgbClr val="000000"/>
                </a:solidFill>
              </a:rPr>
              <a:t>等，不同</a:t>
            </a:r>
            <a:r>
              <a:rPr lang="zh-CN" altLang="en-US" sz="2400" dirty="0">
                <a:solidFill>
                  <a:srgbClr val="000000"/>
                </a:solidFill>
              </a:rPr>
              <a:t>的统计图表有各自的适用</a:t>
            </a:r>
            <a:r>
              <a:rPr lang="zh-CN" altLang="en-US" sz="2400" dirty="0" smtClean="0">
                <a:solidFill>
                  <a:srgbClr val="000000"/>
                </a:solidFill>
              </a:rPr>
              <a:t>场合</a:t>
            </a:r>
            <a:endParaRPr lang="en-US" altLang="zh-CN" sz="2400" dirty="0" smtClean="0">
              <a:solidFill>
                <a:srgbClr val="000000"/>
              </a:solidFill>
            </a:endParaRPr>
          </a:p>
          <a:p>
            <a:r>
              <a:rPr lang="zh-CN" altLang="en-US" sz="2400" dirty="0" smtClean="0">
                <a:solidFill>
                  <a:srgbClr val="000000"/>
                </a:solidFill>
              </a:rPr>
              <a:t>可视化</a:t>
            </a:r>
            <a:r>
              <a:rPr lang="zh-CN" altLang="en-US" sz="2400" dirty="0">
                <a:solidFill>
                  <a:srgbClr val="000000"/>
                </a:solidFill>
              </a:rPr>
              <a:t>分析的</a:t>
            </a:r>
            <a:r>
              <a:rPr lang="zh-CN" altLang="en-US" sz="2400" dirty="0">
                <a:solidFill>
                  <a:srgbClr val="FF0000"/>
                </a:solidFill>
              </a:rPr>
              <a:t>方法论基础</a:t>
            </a:r>
            <a:r>
              <a:rPr lang="zh-CN" altLang="en-US" sz="2400" dirty="0">
                <a:solidFill>
                  <a:srgbClr val="000000"/>
                </a:solidFill>
              </a:rPr>
              <a:t>是</a:t>
            </a:r>
            <a:r>
              <a:rPr lang="zh-CN" altLang="en-US" sz="2400" dirty="0" smtClean="0">
                <a:solidFill>
                  <a:srgbClr val="000000"/>
                </a:solidFill>
              </a:rPr>
              <a:t>视觉编码，视觉编码</a:t>
            </a:r>
            <a:r>
              <a:rPr lang="zh-CN" altLang="en-US" sz="2400" dirty="0">
                <a:solidFill>
                  <a:srgbClr val="000000"/>
                </a:solidFill>
              </a:rPr>
              <a:t>是指受众对于接收到的视觉刺激进行</a:t>
            </a:r>
            <a:r>
              <a:rPr lang="zh-CN" altLang="en-US" sz="2400" dirty="0" smtClean="0">
                <a:solidFill>
                  <a:srgbClr val="000000"/>
                </a:solidFill>
              </a:rPr>
              <a:t>编码，所以</a:t>
            </a:r>
            <a:r>
              <a:rPr lang="zh-CN" altLang="en-US" sz="2400" dirty="0">
                <a:solidFill>
                  <a:srgbClr val="000000"/>
                </a:solidFill>
              </a:rPr>
              <a:t>视觉编码的关键在于使用符合目标用户人群视觉感知习惯的表达</a:t>
            </a:r>
            <a:r>
              <a:rPr lang="zh-CN" altLang="en-US" sz="2400" dirty="0" smtClean="0">
                <a:solidFill>
                  <a:srgbClr val="000000"/>
                </a:solidFill>
              </a:rPr>
              <a:t>方法，鉴于</a:t>
            </a:r>
            <a:r>
              <a:rPr lang="zh-CN" altLang="en-US" sz="2400" dirty="0">
                <a:solidFill>
                  <a:srgbClr val="000000"/>
                </a:solidFill>
              </a:rPr>
              <a:t>视觉感知习惯往往与一个人的知识、经验、心理等多种特异性的因素</a:t>
            </a:r>
            <a:r>
              <a:rPr lang="zh-CN" altLang="en-US" sz="2400" dirty="0" smtClean="0">
                <a:solidFill>
                  <a:srgbClr val="000000"/>
                </a:solidFill>
              </a:rPr>
              <a:t>相关，而且</a:t>
            </a:r>
            <a:r>
              <a:rPr lang="zh-CN" altLang="en-US" sz="2400" dirty="0">
                <a:solidFill>
                  <a:srgbClr val="000000"/>
                </a:solidFill>
              </a:rPr>
              <a:t>视觉感知是一种视觉信息直接映射与信息提取、转换、存储、处理、理解等后续活动结合而成的过程</a:t>
            </a:r>
            <a:endParaRPr lang="en-US" altLang="zh-CN" sz="2400" dirty="0" smtClean="0">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a:t>可视化分析常用工具</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en-US" altLang="zh-CN" sz="2400" dirty="0" smtClean="0">
                <a:solidFill>
                  <a:srgbClr val="000000"/>
                </a:solidFill>
              </a:rPr>
              <a:t>Excel</a:t>
            </a:r>
            <a:endParaRPr lang="en-US" altLang="zh-CN" sz="2400" dirty="0" smtClean="0">
              <a:solidFill>
                <a:srgbClr val="000000"/>
              </a:solidFill>
            </a:endParaRPr>
          </a:p>
          <a:p>
            <a:r>
              <a:rPr lang="en-US" altLang="zh-CN" sz="2400" dirty="0" smtClean="0">
                <a:solidFill>
                  <a:srgbClr val="000000"/>
                </a:solidFill>
              </a:rPr>
              <a:t>Tableau</a:t>
            </a:r>
            <a:endParaRPr lang="en-US" altLang="zh-CN" sz="2400" dirty="0" smtClean="0">
              <a:solidFill>
                <a:srgbClr val="000000"/>
              </a:solidFill>
            </a:endParaRPr>
          </a:p>
          <a:p>
            <a:r>
              <a:rPr lang="en-US" altLang="zh-CN" sz="2400" dirty="0" smtClean="0">
                <a:solidFill>
                  <a:srgbClr val="000000"/>
                </a:solidFill>
              </a:rPr>
              <a:t>Raw</a:t>
            </a:r>
            <a:endParaRPr lang="en-US" altLang="zh-CN" sz="2400" dirty="0" smtClean="0">
              <a:solidFill>
                <a:srgbClr val="000000"/>
              </a:solidFill>
            </a:endParaRPr>
          </a:p>
          <a:p>
            <a:r>
              <a:rPr lang="en-US" altLang="zh-CN" sz="2400" dirty="0" smtClean="0">
                <a:solidFill>
                  <a:srgbClr val="000000"/>
                </a:solidFill>
              </a:rPr>
              <a:t>Chart.js</a:t>
            </a:r>
            <a:endParaRPr lang="en-US" altLang="zh-CN" sz="2400" dirty="0" smtClean="0">
              <a:solidFill>
                <a:srgbClr val="000000"/>
              </a:solidFill>
            </a:endParaRPr>
          </a:p>
          <a:p>
            <a:r>
              <a:rPr lang="en-US" altLang="zh-CN" sz="2400" dirty="0" smtClean="0">
                <a:solidFill>
                  <a:srgbClr val="000000"/>
                </a:solidFill>
              </a:rPr>
              <a:t>Processing</a:t>
            </a:r>
            <a:endParaRPr lang="en-US" altLang="zh-CN" sz="2400" dirty="0" smtClean="0">
              <a:solidFill>
                <a:srgbClr val="000000"/>
              </a:solidFill>
            </a:endParaRPr>
          </a:p>
          <a:p>
            <a:r>
              <a:rPr lang="en-US" altLang="zh-CN" sz="2400" dirty="0" err="1" smtClean="0">
                <a:solidFill>
                  <a:srgbClr val="000000"/>
                </a:solidFill>
              </a:rPr>
              <a:t>Wordle</a:t>
            </a:r>
            <a:endParaRPr lang="en-US" altLang="zh-CN" sz="2400" dirty="0" smtClean="0">
              <a:solidFill>
                <a:srgbClr val="000000"/>
              </a:solidFill>
            </a:endParaRPr>
          </a:p>
          <a:p>
            <a:r>
              <a:rPr lang="en-US" altLang="zh-CN" sz="2400" dirty="0" smtClean="0">
                <a:solidFill>
                  <a:srgbClr val="000000"/>
                </a:solidFill>
              </a:rPr>
              <a:t>Orange</a:t>
            </a:r>
            <a:endParaRPr lang="en-US" altLang="zh-CN" sz="2400" dirty="0" smtClean="0">
              <a:solidFill>
                <a:srgbClr val="000000"/>
              </a:solidFill>
            </a:endParaRPr>
          </a:p>
          <a:p>
            <a:r>
              <a:rPr lang="en-US" altLang="zh-CN" sz="2400" dirty="0" smtClean="0">
                <a:solidFill>
                  <a:srgbClr val="000000"/>
                </a:solidFill>
              </a:rPr>
              <a:t>Facets</a:t>
            </a:r>
            <a:endParaRPr lang="en-US" altLang="zh-CN" sz="2400" dirty="0" smtClean="0">
              <a:solidFill>
                <a:srgbClr val="000000"/>
              </a:solidFill>
            </a:endParaRPr>
          </a:p>
          <a:p>
            <a:r>
              <a:rPr lang="en-US" altLang="zh-CN" sz="2400" dirty="0" smtClean="0">
                <a:solidFill>
                  <a:srgbClr val="000000"/>
                </a:solidFill>
              </a:rPr>
              <a:t>Python</a:t>
            </a:r>
            <a:r>
              <a:rPr lang="zh-CN" altLang="en-US" sz="2400" dirty="0" smtClean="0">
                <a:solidFill>
                  <a:srgbClr val="000000"/>
                </a:solidFill>
              </a:rPr>
              <a:t>、</a:t>
            </a:r>
            <a:r>
              <a:rPr lang="en-US" altLang="zh-CN" sz="2400" dirty="0" smtClean="0">
                <a:solidFill>
                  <a:srgbClr val="000000"/>
                </a:solidFill>
              </a:rPr>
              <a:t>R</a:t>
            </a:r>
            <a:r>
              <a:rPr lang="zh-CN" altLang="en-US" sz="2400" dirty="0" smtClean="0">
                <a:solidFill>
                  <a:srgbClr val="000000"/>
                </a:solidFill>
              </a:rPr>
              <a:t>语言库：</a:t>
            </a:r>
            <a:endParaRPr lang="en-US" altLang="zh-CN" sz="2400" dirty="0" smtClean="0">
              <a:solidFill>
                <a:srgbClr val="000000"/>
              </a:solidFill>
            </a:endParaRPr>
          </a:p>
          <a:p>
            <a:pPr lvl="1"/>
            <a:r>
              <a:rPr lang="en-US" altLang="zh-CN" sz="1865" dirty="0" err="1" smtClean="0">
                <a:solidFill>
                  <a:srgbClr val="000000"/>
                </a:solidFill>
              </a:rPr>
              <a:t>matplotlib</a:t>
            </a:r>
            <a:r>
              <a:rPr lang="zh-CN" altLang="en-US" sz="1865" dirty="0" smtClean="0">
                <a:solidFill>
                  <a:srgbClr val="000000"/>
                </a:solidFill>
              </a:rPr>
              <a:t>、</a:t>
            </a:r>
            <a:r>
              <a:rPr lang="en-US" altLang="zh-CN" sz="1865" dirty="0" err="1" smtClean="0">
                <a:solidFill>
                  <a:srgbClr val="000000"/>
                </a:solidFill>
              </a:rPr>
              <a:t>Seaborn</a:t>
            </a:r>
            <a:r>
              <a:rPr lang="zh-CN" altLang="en-US" sz="1865" dirty="0" smtClean="0">
                <a:solidFill>
                  <a:srgbClr val="000000"/>
                </a:solidFill>
              </a:rPr>
              <a:t>、</a:t>
            </a:r>
            <a:r>
              <a:rPr lang="en-US" altLang="zh-CN" sz="1865" dirty="0" err="1" smtClean="0">
                <a:solidFill>
                  <a:srgbClr val="000000"/>
                </a:solidFill>
              </a:rPr>
              <a:t>Pyecharts</a:t>
            </a:r>
            <a:r>
              <a:rPr lang="zh-CN" altLang="en-US" sz="1865" dirty="0" smtClean="0">
                <a:solidFill>
                  <a:srgbClr val="000000"/>
                </a:solidFill>
              </a:rPr>
              <a:t>、</a:t>
            </a:r>
            <a:r>
              <a:rPr lang="en-US" altLang="zh-CN" sz="1865" dirty="0" err="1" smtClean="0">
                <a:solidFill>
                  <a:srgbClr val="000000"/>
                </a:solidFill>
              </a:rPr>
              <a:t>ggplosts</a:t>
            </a:r>
            <a:endParaRPr lang="en-US" altLang="zh-CN" sz="1865" dirty="0" smtClean="0">
              <a:solidFill>
                <a:srgbClr val="000000"/>
              </a:solidFill>
            </a:endParaRPr>
          </a:p>
        </p:txBody>
      </p:sp>
      <p:pic>
        <p:nvPicPr>
          <p:cNvPr id="14" name="Picture 82"/>
          <p:cNvPicPr/>
          <p:nvPr/>
        </p:nvPicPr>
        <p:blipFill>
          <a:blip r:embed="rId1"/>
          <a:stretch>
            <a:fillRect/>
          </a:stretch>
        </p:blipFill>
        <p:spPr>
          <a:xfrm>
            <a:off x="6353387" y="1417268"/>
            <a:ext cx="5169747" cy="431461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778000" y="1505585"/>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一、面积</a:t>
            </a:r>
            <a:r>
              <a:rPr kumimoji="0" lang="en-US" altLang="zh-CN"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&amp;</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尺寸可视化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sp>
        <p:nvSpPr>
          <p:cNvPr id="26627" name="object 12"/>
          <p:cNvSpPr txBox="1"/>
          <p:nvPr/>
        </p:nvSpPr>
        <p:spPr>
          <a:xfrm>
            <a:off x="2090738" y="2146300"/>
            <a:ext cx="8085137" cy="738505"/>
          </a:xfrm>
          <a:prstGeom prst="rect">
            <a:avLst/>
          </a:prstGeom>
          <a:noFill/>
          <a:ln w="9525">
            <a:noFill/>
          </a:ln>
        </p:spPr>
        <p:txBody>
          <a:bodyPr lIns="0" tIns="0" rIns="0" bIns="0">
            <a:spAutoFit/>
          </a:bodyPr>
          <a:p>
            <a:pPr eaLnBrk="0" hangingPunct="0"/>
            <a:r>
              <a:rPr lang="zh-CN" altLang="en-US" sz="1600" dirty="0">
                <a:solidFill>
                  <a:srgbClr val="002060"/>
                </a:solidFill>
                <a:latin typeface="微软雅黑" panose="020B0503020204020204" charset="-122"/>
                <a:ea typeface="微软雅黑" panose="020B0503020204020204" charset="-122"/>
              </a:rPr>
              <a:t>对同一类图形（例如柱状、圆环和蜘蛛图等）的长度、高度或面积加以区别，来清晰的表达不同指标对应的指标值之间的对比。这种方法会让浏览者对数据及其之间的对比一目了然。制作这类数据可视化图形时，要用数学公式计算，来表达准确的尺度和比例。</a:t>
            </a:r>
            <a:endParaRPr lang="en-US" altLang="zh-CN" sz="1600" b="1" dirty="0">
              <a:solidFill>
                <a:srgbClr val="002060"/>
              </a:solidFill>
              <a:latin typeface="微软雅黑" panose="020B0503020204020204" charset="-122"/>
              <a:ea typeface="微软雅黑" panose="020B0503020204020204" charset="-122"/>
            </a:endParaRPr>
          </a:p>
        </p:txBody>
      </p:sp>
      <p:pic>
        <p:nvPicPr>
          <p:cNvPr id="26628" name="Picture 4"/>
          <p:cNvPicPr>
            <a:picLocks noChangeAspect="1"/>
          </p:cNvPicPr>
          <p:nvPr/>
        </p:nvPicPr>
        <p:blipFill>
          <a:blip r:embed="rId1"/>
          <a:stretch>
            <a:fillRect/>
          </a:stretch>
        </p:blipFill>
        <p:spPr>
          <a:xfrm>
            <a:off x="2090738" y="3033713"/>
            <a:ext cx="8039100" cy="3011487"/>
          </a:xfrm>
          <a:prstGeom prst="rect">
            <a:avLst/>
          </a:prstGeom>
          <a:noFill/>
          <a:ln w="9525">
            <a:noFill/>
          </a:ln>
        </p:spPr>
      </p:pic>
      <p:sp>
        <p:nvSpPr>
          <p:cNvPr id="26629" name="矩形 1"/>
          <p:cNvSpPr/>
          <p:nvPr/>
        </p:nvSpPr>
        <p:spPr>
          <a:xfrm>
            <a:off x="2125663" y="293688"/>
            <a:ext cx="8186737" cy="1076325"/>
          </a:xfrm>
          <a:prstGeom prst="rect">
            <a:avLst/>
          </a:prstGeom>
          <a:noFill/>
          <a:ln w="9525">
            <a:noFill/>
          </a:ln>
        </p:spPr>
        <p:txBody>
          <a:bodyPr>
            <a:spAutoFit/>
          </a:bodyPr>
          <a:p>
            <a:r>
              <a:rPr lang="en-US" altLang="zh-CN" sz="2400" b="1" dirty="0">
                <a:solidFill>
                  <a:srgbClr val="002060"/>
                </a:solidFill>
                <a:latin typeface="微软雅黑" panose="020B0503020204020204" charset="-122"/>
                <a:ea typeface="微软雅黑" panose="020B0503020204020204" charset="-122"/>
              </a:rPr>
              <a:t>3</a:t>
            </a:r>
            <a:r>
              <a:rPr lang="zh-CN" altLang="en-US" sz="2400" b="1" dirty="0">
                <a:solidFill>
                  <a:srgbClr val="002060"/>
                </a:solidFill>
                <a:latin typeface="微软雅黑" panose="020B0503020204020204" charset="-122"/>
                <a:ea typeface="微软雅黑" panose="020B0503020204020204" charset="-122"/>
              </a:rPr>
              <a:t>、数据可视化</a:t>
            </a:r>
            <a:endParaRPr lang="en-US" altLang="zh-CN" sz="2400" b="1" dirty="0">
              <a:solidFill>
                <a:srgbClr val="002060"/>
              </a:solidFill>
              <a:latin typeface="微软雅黑" panose="020B0503020204020204" charset="-122"/>
              <a:ea typeface="微软雅黑" panose="020B0503020204020204" charset="-122"/>
            </a:endParaRPr>
          </a:p>
          <a:p>
            <a:endParaRPr lang="en-US" altLang="zh-CN" sz="2000" b="1" dirty="0">
              <a:solidFill>
                <a:srgbClr val="002060"/>
              </a:solidFill>
              <a:latin typeface="微软雅黑" panose="020B0503020204020204" charset="-122"/>
              <a:ea typeface="微软雅黑" panose="020B0503020204020204" charset="-122"/>
            </a:endParaRPr>
          </a:p>
          <a:p>
            <a:r>
              <a:rPr lang="zh-CN" altLang="en-US" sz="2000" b="1" dirty="0">
                <a:solidFill>
                  <a:srgbClr val="002060"/>
                </a:solidFill>
                <a:latin typeface="微软雅黑" panose="020B0503020204020204" charset="-122"/>
                <a:ea typeface="微软雅黑" panose="020B0503020204020204" charset="-122"/>
              </a:rPr>
              <a:t>下面从最常用和实用的维度总结了五种数据可视化方法：</a:t>
            </a:r>
            <a:endParaRPr lang="zh-CN" altLang="en-US" sz="2000" b="1" dirty="0">
              <a:solidFill>
                <a:srgbClr val="002060"/>
              </a:solidFill>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一、面积</a:t>
            </a:r>
            <a:r>
              <a:rPr kumimoji="0" lang="en-US" altLang="zh-CN"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&amp;</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尺寸可视化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27651" name="Picture 2"/>
          <p:cNvPicPr>
            <a:picLocks noChangeAspect="1"/>
          </p:cNvPicPr>
          <p:nvPr/>
        </p:nvPicPr>
        <p:blipFill>
          <a:blip r:embed="rId1"/>
          <a:stretch>
            <a:fillRect/>
          </a:stretch>
        </p:blipFill>
        <p:spPr>
          <a:xfrm>
            <a:off x="2600325" y="1062038"/>
            <a:ext cx="7591425" cy="4221162"/>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一、面积</a:t>
            </a:r>
            <a:r>
              <a:rPr kumimoji="0" lang="en-US" altLang="zh-CN"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&amp;</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尺寸可视化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28675" name="Picture 2"/>
          <p:cNvPicPr>
            <a:picLocks noChangeAspect="1"/>
          </p:cNvPicPr>
          <p:nvPr/>
        </p:nvPicPr>
        <p:blipFill>
          <a:blip r:embed="rId1"/>
          <a:stretch>
            <a:fillRect/>
          </a:stretch>
        </p:blipFill>
        <p:spPr>
          <a:xfrm>
            <a:off x="2646363" y="901700"/>
            <a:ext cx="7569200" cy="50546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j-cs"/>
              </a:rPr>
              <a:t>二、颜色</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sp>
        <p:nvSpPr>
          <p:cNvPr id="29699" name="object 12"/>
          <p:cNvSpPr txBox="1"/>
          <p:nvPr/>
        </p:nvSpPr>
        <p:spPr>
          <a:xfrm>
            <a:off x="2125663" y="1039813"/>
            <a:ext cx="8085137" cy="1107440"/>
          </a:xfrm>
          <a:prstGeom prst="rect">
            <a:avLst/>
          </a:prstGeom>
          <a:noFill/>
          <a:ln w="9525">
            <a:noFill/>
          </a:ln>
        </p:spPr>
        <p:txBody>
          <a:bodyPr lIns="0" tIns="0" rIns="0" bIns="0">
            <a:spAutoFit/>
          </a:bodyPr>
          <a:p>
            <a:pPr eaLnBrk="0" hangingPunct="0"/>
            <a:r>
              <a:rPr lang="zh-CN" altLang="en-US" sz="2400" dirty="0">
                <a:solidFill>
                  <a:srgbClr val="002060"/>
                </a:solidFill>
                <a:latin typeface="微软雅黑" panose="020B0503020204020204" charset="-122"/>
                <a:ea typeface="微软雅黑" panose="020B0503020204020204" charset="-122"/>
              </a:rPr>
              <a:t>通过颜色的深浅来表达指标值的强弱和大小，是数据可视化设计的常用方法，用户一眼看上去便可整体的看出哪一部分指标的数据值更突出。</a:t>
            </a:r>
            <a:endParaRPr lang="en-US" altLang="zh-CN" sz="2400" b="1" dirty="0">
              <a:solidFill>
                <a:srgbClr val="002060"/>
              </a:solidFill>
              <a:latin typeface="微软雅黑" panose="020B0503020204020204" charset="-122"/>
              <a:ea typeface="微软雅黑" panose="020B0503020204020204" charset="-122"/>
            </a:endParaRPr>
          </a:p>
        </p:txBody>
      </p:sp>
      <p:pic>
        <p:nvPicPr>
          <p:cNvPr id="29700" name="Picture 4"/>
          <p:cNvPicPr>
            <a:picLocks noChangeAspect="1"/>
          </p:cNvPicPr>
          <p:nvPr/>
        </p:nvPicPr>
        <p:blipFill>
          <a:blip r:embed="rId1"/>
          <a:stretch>
            <a:fillRect/>
          </a:stretch>
        </p:blipFill>
        <p:spPr>
          <a:xfrm>
            <a:off x="2498725" y="2212975"/>
            <a:ext cx="6784975" cy="4421188"/>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j-cs"/>
              </a:rPr>
              <a:t>二、颜色</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30723" name="Picture 2"/>
          <p:cNvPicPr>
            <a:picLocks noChangeAspect="1"/>
          </p:cNvPicPr>
          <p:nvPr/>
        </p:nvPicPr>
        <p:blipFill>
          <a:blip r:embed="rId1"/>
          <a:stretch>
            <a:fillRect/>
          </a:stretch>
        </p:blipFill>
        <p:spPr>
          <a:xfrm>
            <a:off x="2703513" y="823913"/>
            <a:ext cx="7458075" cy="551338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j-cs"/>
              </a:rPr>
              <a:t>二、颜色</a:t>
            </a: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31747" name="Picture 2"/>
          <p:cNvPicPr>
            <a:picLocks noChangeAspect="1"/>
          </p:cNvPicPr>
          <p:nvPr/>
        </p:nvPicPr>
        <p:blipFill>
          <a:blip r:embed="rId1"/>
          <a:stretch>
            <a:fillRect/>
          </a:stretch>
        </p:blipFill>
        <p:spPr>
          <a:xfrm>
            <a:off x="2667000" y="833438"/>
            <a:ext cx="7605713" cy="4932362"/>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三、图形可视化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sp>
        <p:nvSpPr>
          <p:cNvPr id="32771" name="object 12"/>
          <p:cNvSpPr txBox="1"/>
          <p:nvPr/>
        </p:nvSpPr>
        <p:spPr>
          <a:xfrm>
            <a:off x="2125663" y="1039813"/>
            <a:ext cx="8085137" cy="1107440"/>
          </a:xfrm>
          <a:prstGeom prst="rect">
            <a:avLst/>
          </a:prstGeom>
          <a:noFill/>
          <a:ln w="9525">
            <a:noFill/>
          </a:ln>
        </p:spPr>
        <p:txBody>
          <a:bodyPr lIns="0" tIns="0" rIns="0" bIns="0">
            <a:spAutoFit/>
          </a:bodyPr>
          <a:p>
            <a:pPr eaLnBrk="0" hangingPunct="0"/>
            <a:r>
              <a:rPr lang="zh-CN" altLang="en-US" sz="2400" dirty="0">
                <a:solidFill>
                  <a:srgbClr val="002060"/>
                </a:solidFill>
                <a:latin typeface="微软雅黑" panose="020B0503020204020204" charset="-122"/>
                <a:ea typeface="微软雅黑" panose="020B0503020204020204" charset="-122"/>
              </a:rPr>
              <a:t>在我们设计指标及数据时，使用有对应实际含义的图形来结合呈现，会使数据图表更加生动的被展现，更便于用户理解图表要表达的主题。</a:t>
            </a:r>
            <a:endParaRPr lang="en-US" altLang="zh-CN" sz="2400" b="1" dirty="0">
              <a:solidFill>
                <a:srgbClr val="002060"/>
              </a:solidFill>
              <a:latin typeface="微软雅黑" panose="020B0503020204020204" charset="-122"/>
              <a:ea typeface="微软雅黑" panose="020B0503020204020204" charset="-122"/>
            </a:endParaRPr>
          </a:p>
        </p:txBody>
      </p:sp>
      <p:pic>
        <p:nvPicPr>
          <p:cNvPr id="32772" name="Picture 2"/>
          <p:cNvPicPr>
            <a:picLocks noChangeAspect="1"/>
          </p:cNvPicPr>
          <p:nvPr/>
        </p:nvPicPr>
        <p:blipFill>
          <a:blip r:embed="rId1"/>
          <a:stretch>
            <a:fillRect/>
          </a:stretch>
        </p:blipFill>
        <p:spPr>
          <a:xfrm>
            <a:off x="2125663" y="2305050"/>
            <a:ext cx="7864475" cy="33337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黑体" panose="02010609060101010101" pitchFamily="49" charset="-122"/>
              </a:rPr>
              <a:t>什么是数据可视化？</a:t>
            </a:r>
            <a:endParaRPr lang="zh-CN" altLang="en-US" dirty="0">
              <a:ea typeface="黑体" panose="02010609060101010101" pitchFamily="49" charset="-122"/>
            </a:endParaRPr>
          </a:p>
        </p:txBody>
      </p:sp>
      <p:sp>
        <p:nvSpPr>
          <p:cNvPr id="3" name="内容占位符 2"/>
          <p:cNvSpPr>
            <a:spLocks noGrp="1"/>
          </p:cNvSpPr>
          <p:nvPr>
            <p:ph idx="1"/>
          </p:nvPr>
        </p:nvSpPr>
        <p:spPr>
          <a:xfrm>
            <a:off x="609600" y="1600201"/>
            <a:ext cx="10972800" cy="2308852"/>
          </a:xfrm>
        </p:spPr>
        <p:txBody>
          <a:bodyPr>
            <a:normAutofit/>
          </a:bodyPr>
          <a:lstStyle/>
          <a:p>
            <a:r>
              <a:rPr lang="zh-CN" altLang="zh-CN" sz="3200" b="1" dirty="0" smtClean="0">
                <a:solidFill>
                  <a:srgbClr val="C00000"/>
                </a:solidFill>
                <a:latin typeface="+mj-lt"/>
                <a:ea typeface="黑体" panose="02010609060101010101" pitchFamily="49" charset="-122"/>
              </a:rPr>
              <a:t>数据可视化</a:t>
            </a:r>
            <a:r>
              <a:rPr lang="zh-CN" altLang="zh-CN" sz="3200" dirty="0" smtClean="0">
                <a:latin typeface="+mj-lt"/>
                <a:ea typeface="黑体" panose="02010609060101010101" pitchFamily="49" charset="-122"/>
              </a:rPr>
              <a:t>是利用计算机图形学和图像处理技术，将数据转换为图形或者图像在屏幕上显示出来进行交互处理的理论方法和技术。</a:t>
            </a:r>
            <a:endParaRPr lang="en-US" altLang="zh-CN" sz="3200" dirty="0" smtClean="0">
              <a:latin typeface="+mj-lt"/>
              <a:ea typeface="黑体" panose="02010609060101010101" pitchFamily="49" charset="-122"/>
            </a:endParaRPr>
          </a:p>
          <a:p>
            <a:r>
              <a:rPr lang="zh-CN" altLang="zh-CN" sz="3200" dirty="0" smtClean="0">
                <a:latin typeface="+mj-lt"/>
                <a:ea typeface="黑体" panose="02010609060101010101" pitchFamily="49" charset="-122"/>
              </a:rPr>
              <a:t>数据可视化是一种能很好展示数据</a:t>
            </a:r>
            <a:r>
              <a:rPr lang="zh-CN" altLang="en-US" sz="3200" dirty="0" smtClean="0">
                <a:latin typeface="+mj-lt"/>
                <a:ea typeface="黑体" panose="02010609060101010101" pitchFamily="49" charset="-122"/>
              </a:rPr>
              <a:t>、</a:t>
            </a:r>
            <a:r>
              <a:rPr lang="zh-CN" altLang="zh-CN" sz="3200" dirty="0" smtClean="0">
                <a:latin typeface="+mj-lt"/>
                <a:ea typeface="黑体" panose="02010609060101010101" pitchFamily="49" charset="-122"/>
              </a:rPr>
              <a:t>处理数据的方法。</a:t>
            </a:r>
            <a:endParaRPr lang="en-US" altLang="zh-CN" sz="3200" dirty="0" smtClean="0">
              <a:latin typeface="+mj-lt"/>
              <a:ea typeface="黑体" panose="02010609060101010101" pitchFamily="49" charset="-122"/>
            </a:endParaRPr>
          </a:p>
        </p:txBody>
      </p:sp>
      <p:pic>
        <p:nvPicPr>
          <p:cNvPr id="61442" name="Picture 2"/>
          <p:cNvPicPr>
            <a:picLocks noChangeAspect="1" noChangeArrowheads="1"/>
          </p:cNvPicPr>
          <p:nvPr/>
        </p:nvPicPr>
        <p:blipFill>
          <a:blip r:embed="rId1" cstate="print"/>
          <a:srcRect/>
          <a:stretch>
            <a:fillRect/>
          </a:stretch>
        </p:blipFill>
        <p:spPr bwMode="auto">
          <a:xfrm>
            <a:off x="7531619" y="4118247"/>
            <a:ext cx="4318000" cy="2425700"/>
          </a:xfrm>
          <a:prstGeom prst="rect">
            <a:avLst/>
          </a:prstGeom>
          <a:noFill/>
          <a:ln w="9525">
            <a:noFill/>
            <a:miter lim="800000"/>
            <a:headEnd/>
            <a:tailEnd/>
          </a:ln>
        </p:spPr>
      </p:pic>
      <p:sp>
        <p:nvSpPr>
          <p:cNvPr id="5" name="内容占位符 2"/>
          <p:cNvSpPr txBox="1"/>
          <p:nvPr/>
        </p:nvSpPr>
        <p:spPr>
          <a:xfrm>
            <a:off x="623392" y="3813043"/>
            <a:ext cx="6720747" cy="2784309"/>
          </a:xfrm>
          <a:prstGeom prst="rect">
            <a:avLst/>
          </a:prstGeom>
        </p:spPr>
        <p:txBody>
          <a:bodyPr vert="horz" lIns="121920" tIns="60960" rIns="121920" bIns="60960" rtlCol="0">
            <a:normAutofit/>
          </a:bodyPr>
          <a:lstStyle/>
          <a:p>
            <a:pPr marL="342900" lvl="0" indent="-342900">
              <a:spcBef>
                <a:spcPct val="20000"/>
              </a:spcBef>
              <a:buFont typeface="Arial" panose="020B0604020202020204" pitchFamily="34" charset="0"/>
              <a:buChar char="•"/>
            </a:pPr>
            <a:r>
              <a:rPr lang="zh-CN" altLang="zh-CN" sz="3200" dirty="0" smtClean="0">
                <a:latin typeface="+mj-lt"/>
                <a:ea typeface="黑体" panose="02010609060101010101" pitchFamily="49" charset="-122"/>
              </a:rPr>
              <a:t>数据可视化</a:t>
            </a:r>
            <a:r>
              <a:rPr lang="zh-CN" altLang="en-US" sz="3200" dirty="0" smtClean="0">
                <a:latin typeface="+mj-lt"/>
                <a:ea typeface="黑体" panose="02010609060101010101" pitchFamily="49" charset="-122"/>
              </a:rPr>
              <a:t>不仅是一种</a:t>
            </a:r>
            <a:r>
              <a:rPr lang="zh-CN" altLang="zh-CN" sz="3200" dirty="0" smtClean="0">
                <a:latin typeface="+mj-lt"/>
                <a:ea typeface="黑体" panose="02010609060101010101" pitchFamily="49" charset="-122"/>
              </a:rPr>
              <a:t>工具</a:t>
            </a:r>
            <a:r>
              <a:rPr lang="zh-CN" altLang="en-US" sz="3200" dirty="0" smtClean="0">
                <a:latin typeface="+mj-lt"/>
                <a:ea typeface="黑体" panose="02010609060101010101" pitchFamily="49" charset="-122"/>
              </a:rPr>
              <a:t>和</a:t>
            </a:r>
            <a:r>
              <a:rPr lang="zh-CN" altLang="zh-CN" sz="3200" dirty="0" smtClean="0">
                <a:latin typeface="+mj-lt"/>
                <a:ea typeface="黑体" panose="02010609060101010101" pitchFamily="49" charset="-122"/>
              </a:rPr>
              <a:t>技术，同时作</a:t>
            </a:r>
            <a:r>
              <a:rPr lang="zh-CN" altLang="en-US" sz="3200" dirty="0" smtClean="0">
                <a:latin typeface="+mj-lt"/>
                <a:ea typeface="黑体" panose="02010609060101010101" pitchFamily="49" charset="-122"/>
              </a:rPr>
              <a:t>是</a:t>
            </a:r>
            <a:r>
              <a:rPr lang="zh-CN" altLang="zh-CN" sz="3200" dirty="0" smtClean="0">
                <a:latin typeface="+mj-lt"/>
                <a:ea typeface="黑体" panose="02010609060101010101" pitchFamily="49" charset="-122"/>
              </a:rPr>
              <a:t>一种表达数据的方式，它是对现实世界的抽象表达。</a:t>
            </a:r>
            <a:endParaRPr lang="en-US" altLang="zh-CN" sz="3200" dirty="0" smtClean="0">
              <a:latin typeface="+mj-lt"/>
              <a:ea typeface="黑体" panose="02010609060101010101" pitchFamily="49" charset="-122"/>
            </a:endParaRPr>
          </a:p>
          <a:p>
            <a:pPr marL="342900" lvl="0" indent="-342900">
              <a:spcBef>
                <a:spcPct val="20000"/>
              </a:spcBef>
              <a:buFont typeface="Arial" panose="020B0604020202020204" pitchFamily="34" charset="0"/>
              <a:buChar char="•"/>
            </a:pPr>
            <a:r>
              <a:rPr lang="zh-CN" altLang="zh-CN" sz="3200" dirty="0" smtClean="0">
                <a:ea typeface="黑体" panose="02010609060101010101" pitchFamily="49" charset="-122"/>
              </a:rPr>
              <a:t>数据可视化</a:t>
            </a:r>
            <a:r>
              <a:rPr lang="zh-CN" altLang="zh-CN" sz="3200" dirty="0" smtClean="0">
                <a:latin typeface="+mj-lt"/>
                <a:ea typeface="黑体" panose="02010609060101010101" pitchFamily="49" charset="-122"/>
              </a:rPr>
              <a:t>像文字一样，为我们讲述各种各样的故事。</a:t>
            </a:r>
            <a:endParaRPr kumimoji="0" lang="en-US" altLang="zh-CN" sz="3200" b="0" i="0" u="none" strike="noStrike" kern="1200" cap="none" spc="0" normalizeH="0" baseline="0" noProof="0" dirty="0" smtClean="0">
              <a:ln>
                <a:noFill/>
              </a:ln>
              <a:solidFill>
                <a:schemeClr val="tx1"/>
              </a:solidFill>
              <a:effectLst/>
              <a:uLnTx/>
              <a:uFillTx/>
              <a:latin typeface="+mj-lt"/>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三、图形可视化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33795" name="Picture 2"/>
          <p:cNvPicPr>
            <a:picLocks noChangeAspect="1"/>
          </p:cNvPicPr>
          <p:nvPr/>
        </p:nvPicPr>
        <p:blipFill>
          <a:blip r:embed="rId1"/>
          <a:stretch>
            <a:fillRect/>
          </a:stretch>
        </p:blipFill>
        <p:spPr>
          <a:xfrm>
            <a:off x="2717800" y="990600"/>
            <a:ext cx="7608888" cy="52197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四、地域空间可视化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sp>
        <p:nvSpPr>
          <p:cNvPr id="34819" name="object 12"/>
          <p:cNvSpPr txBox="1"/>
          <p:nvPr/>
        </p:nvSpPr>
        <p:spPr>
          <a:xfrm>
            <a:off x="2125663" y="1039813"/>
            <a:ext cx="8085137" cy="1477010"/>
          </a:xfrm>
          <a:prstGeom prst="rect">
            <a:avLst/>
          </a:prstGeom>
          <a:noFill/>
          <a:ln w="9525">
            <a:noFill/>
          </a:ln>
        </p:spPr>
        <p:txBody>
          <a:bodyPr lIns="0" tIns="0" rIns="0" bIns="0">
            <a:spAutoFit/>
          </a:bodyPr>
          <a:p>
            <a:pPr eaLnBrk="0" hangingPunct="0"/>
            <a:r>
              <a:rPr lang="zh-CN" altLang="en-US" sz="2400" dirty="0">
                <a:solidFill>
                  <a:srgbClr val="002060"/>
                </a:solidFill>
                <a:latin typeface="微软雅黑" panose="020B0503020204020204" charset="-122"/>
                <a:ea typeface="微软雅黑" panose="020B0503020204020204" charset="-122"/>
              </a:rPr>
              <a:t>当指标数据要表达的主题跟地域有关联时，我们一般会选择用地图为大背景。这样用户可以直观的了解整体的数据情况，同时也可以根据地理位置快速的定位到某一地区来查看详细数据。</a:t>
            </a:r>
            <a:endParaRPr lang="en-US" altLang="zh-CN" sz="2400" b="1" dirty="0">
              <a:solidFill>
                <a:srgbClr val="002060"/>
              </a:solidFill>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四、地域空间可视化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35843" name="Picture 2"/>
          <p:cNvPicPr>
            <a:picLocks noChangeAspect="1"/>
          </p:cNvPicPr>
          <p:nvPr/>
        </p:nvPicPr>
        <p:blipFill>
          <a:blip r:embed="rId1"/>
          <a:stretch>
            <a:fillRect/>
          </a:stretch>
        </p:blipFill>
        <p:spPr>
          <a:xfrm>
            <a:off x="2876550" y="823913"/>
            <a:ext cx="6762750" cy="547211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五、概念可视化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sp>
        <p:nvSpPr>
          <p:cNvPr id="36867" name="object 12"/>
          <p:cNvSpPr txBox="1"/>
          <p:nvPr/>
        </p:nvSpPr>
        <p:spPr>
          <a:xfrm>
            <a:off x="2125663" y="1039813"/>
            <a:ext cx="8085137" cy="738505"/>
          </a:xfrm>
          <a:prstGeom prst="rect">
            <a:avLst/>
          </a:prstGeom>
          <a:noFill/>
          <a:ln w="9525">
            <a:noFill/>
          </a:ln>
        </p:spPr>
        <p:txBody>
          <a:bodyPr lIns="0" tIns="0" rIns="0" bIns="0">
            <a:spAutoFit/>
          </a:bodyPr>
          <a:p>
            <a:pPr eaLnBrk="0" hangingPunct="0"/>
            <a:r>
              <a:rPr lang="zh-CN" altLang="en-US" sz="2400" dirty="0">
                <a:solidFill>
                  <a:srgbClr val="002060"/>
                </a:solidFill>
                <a:latin typeface="微软雅黑" panose="020B0503020204020204" charset="-122"/>
                <a:ea typeface="微软雅黑" panose="020B0503020204020204" charset="-122"/>
              </a:rPr>
              <a:t>通过将抽象的指标数据转换成我们熟悉的容易感知的数据时，用户便更容易理解图形要表达的意义。</a:t>
            </a:r>
            <a:endParaRPr lang="en-US" altLang="zh-CN" sz="2400" b="1" dirty="0">
              <a:solidFill>
                <a:srgbClr val="002060"/>
              </a:solidFill>
              <a:latin typeface="微软雅黑" panose="020B0503020204020204" charset="-122"/>
              <a:ea typeface="微软雅黑" panose="020B0503020204020204" charset="-122"/>
            </a:endParaRPr>
          </a:p>
        </p:txBody>
      </p:sp>
      <p:pic>
        <p:nvPicPr>
          <p:cNvPr id="36868" name="Picture 2"/>
          <p:cNvPicPr>
            <a:picLocks noChangeAspect="1"/>
          </p:cNvPicPr>
          <p:nvPr/>
        </p:nvPicPr>
        <p:blipFill>
          <a:blip r:embed="rId1"/>
          <a:stretch>
            <a:fillRect/>
          </a:stretch>
        </p:blipFill>
        <p:spPr>
          <a:xfrm>
            <a:off x="2263775" y="1908175"/>
            <a:ext cx="7729538" cy="45561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object 8"/>
          <p:cNvSpPr txBox="1">
            <a:spLocks noGrp="1"/>
          </p:cNvSpPr>
          <p:nvPr>
            <p:ph type="title"/>
          </p:nvPr>
        </p:nvSpPr>
        <p:spPr>
          <a:xfrm>
            <a:off x="1674813" y="219710"/>
            <a:ext cx="8890000" cy="430530"/>
          </a:xfrm>
        </p:spPr>
        <p:txBody>
          <a:bodyPr vert="horz" wrap="square" lIns="0" tIns="0" rIns="0" bIns="0" numCol="1" rtlCol="0" anchor="ctr" anchorCtr="0" compatLnSpc="1">
            <a:spAutoFit/>
          </a:bodyPr>
          <a:lstStyle/>
          <a:p>
            <a:pPr marL="43180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j-cs"/>
              </a:rPr>
              <a:t>五、概念可视化</a:t>
            </a:r>
            <a:endParaRPr kumimoji="0" sz="2800" b="1" i="0" u="none" strike="noStrike" kern="1200" cap="none" spc="-10" normalizeH="0" baseline="0" noProof="0" dirty="0">
              <a:ln>
                <a:noFill/>
              </a:ln>
              <a:solidFill>
                <a:srgbClr val="002060"/>
              </a:solidFill>
              <a:effectLst/>
              <a:uLnTx/>
              <a:uFillTx/>
              <a:latin typeface="微软雅黑" panose="020B0503020204020204" charset="-122"/>
              <a:ea typeface="微软雅黑" panose="020B0503020204020204" charset="-122"/>
              <a:cs typeface="+mj-cs"/>
            </a:endParaRPr>
          </a:p>
        </p:txBody>
      </p:sp>
      <p:pic>
        <p:nvPicPr>
          <p:cNvPr id="37891" name="Picture 2"/>
          <p:cNvPicPr>
            <a:picLocks noChangeAspect="1"/>
          </p:cNvPicPr>
          <p:nvPr/>
        </p:nvPicPr>
        <p:blipFill>
          <a:blip r:embed="rId1"/>
          <a:stretch>
            <a:fillRect/>
          </a:stretch>
        </p:blipFill>
        <p:spPr>
          <a:xfrm>
            <a:off x="2668588" y="819150"/>
            <a:ext cx="7523162" cy="484505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图片 1"/>
          <p:cNvPicPr>
            <a:picLocks noChangeAspect="1"/>
          </p:cNvPicPr>
          <p:nvPr/>
        </p:nvPicPr>
        <p:blipFill>
          <a:blip r:embed="rId1"/>
          <a:stretch>
            <a:fillRect/>
          </a:stretch>
        </p:blipFill>
        <p:spPr>
          <a:xfrm>
            <a:off x="1541780" y="0"/>
            <a:ext cx="9107488" cy="62230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图片 1"/>
          <p:cNvPicPr>
            <a:picLocks noChangeAspect="1"/>
          </p:cNvPicPr>
          <p:nvPr/>
        </p:nvPicPr>
        <p:blipFill>
          <a:blip r:embed="rId1"/>
          <a:stretch>
            <a:fillRect/>
          </a:stretch>
        </p:blipFill>
        <p:spPr>
          <a:xfrm>
            <a:off x="1524000" y="0"/>
            <a:ext cx="9144000" cy="650557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图片 1"/>
          <p:cNvPicPr>
            <a:picLocks noChangeAspect="1"/>
          </p:cNvPicPr>
          <p:nvPr/>
        </p:nvPicPr>
        <p:blipFill>
          <a:blip r:embed="rId1"/>
          <a:stretch>
            <a:fillRect/>
          </a:stretch>
        </p:blipFill>
        <p:spPr>
          <a:xfrm>
            <a:off x="1524000" y="0"/>
            <a:ext cx="9156700" cy="62230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图片 1"/>
          <p:cNvPicPr>
            <a:picLocks noChangeAspect="1"/>
          </p:cNvPicPr>
          <p:nvPr/>
        </p:nvPicPr>
        <p:blipFill>
          <a:blip r:embed="rId1"/>
          <a:stretch>
            <a:fillRect/>
          </a:stretch>
        </p:blipFill>
        <p:spPr>
          <a:xfrm>
            <a:off x="1524000" y="0"/>
            <a:ext cx="9144000" cy="6319838"/>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时间序列可视化</a:t>
            </a:r>
            <a:endParaRPr lang="en-US" altLang="zh-CN" sz="2400" dirty="0" smtClean="0">
              <a:solidFill>
                <a:srgbClr val="000000"/>
              </a:solidFill>
            </a:endParaRPr>
          </a:p>
        </p:txBody>
      </p:sp>
      <p:pic>
        <p:nvPicPr>
          <p:cNvPr id="10" name="Picture 2105"/>
          <p:cNvPicPr/>
          <p:nvPr/>
        </p:nvPicPr>
        <p:blipFill>
          <a:blip r:embed="rId1"/>
          <a:stretch>
            <a:fillRect/>
          </a:stretch>
        </p:blipFill>
        <p:spPr>
          <a:xfrm>
            <a:off x="1503111" y="2535556"/>
            <a:ext cx="3806613" cy="2462107"/>
          </a:xfrm>
          <a:prstGeom prst="rect">
            <a:avLst/>
          </a:prstGeom>
        </p:spPr>
      </p:pic>
      <p:pic>
        <p:nvPicPr>
          <p:cNvPr id="13" name="Picture 2104"/>
          <p:cNvPicPr/>
          <p:nvPr/>
        </p:nvPicPr>
        <p:blipFill>
          <a:blip r:embed="rId2"/>
          <a:stretch>
            <a:fillRect/>
          </a:stretch>
        </p:blipFill>
        <p:spPr>
          <a:xfrm>
            <a:off x="6578692" y="2535556"/>
            <a:ext cx="3407833" cy="2491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a typeface="黑体" panose="02010609060101010101" pitchFamily="49" charset="-122"/>
              </a:rPr>
              <a:t>为什么要进行数据可视化</a:t>
            </a:r>
            <a:r>
              <a:rPr lang="zh-CN" altLang="en-US" dirty="0" smtClean="0">
                <a:ea typeface="黑体" panose="02010609060101010101" pitchFamily="49" charset="-122"/>
              </a:rPr>
              <a:t>？</a:t>
            </a:r>
            <a:endParaRPr lang="zh-CN" altLang="en-US" dirty="0">
              <a:ea typeface="黑体" panose="02010609060101010101" pitchFamily="49" charset="-122"/>
            </a:endParaRPr>
          </a:p>
        </p:txBody>
      </p:sp>
      <p:sp>
        <p:nvSpPr>
          <p:cNvPr id="3" name="内容占位符 2"/>
          <p:cNvSpPr>
            <a:spLocks noGrp="1"/>
          </p:cNvSpPr>
          <p:nvPr>
            <p:ph idx="1"/>
          </p:nvPr>
        </p:nvSpPr>
        <p:spPr/>
        <p:txBody>
          <a:bodyPr>
            <a:normAutofit/>
          </a:bodyPr>
          <a:lstStyle/>
          <a:p>
            <a:pPr marL="457200" indent="-457200">
              <a:buNone/>
            </a:pPr>
            <a:r>
              <a:rPr lang="en-US" altLang="zh-CN" sz="3200" dirty="0" smtClean="0">
                <a:latin typeface="+mj-lt"/>
                <a:ea typeface="黑体" panose="02010609060101010101" pitchFamily="49" charset="-122"/>
              </a:rPr>
              <a:t>1</a:t>
            </a:r>
            <a:r>
              <a:rPr lang="zh-CN" altLang="en-US" sz="3200" dirty="0" smtClean="0">
                <a:latin typeface="+mj-lt"/>
                <a:ea typeface="黑体" panose="02010609060101010101" pitchFamily="49" charset="-122"/>
              </a:rPr>
              <a:t>、我们利用视觉获取的信息量，远远比别的感官要多得多。</a:t>
            </a:r>
            <a:endParaRPr lang="zh-CN" altLang="en-US" sz="3200" dirty="0">
              <a:latin typeface="+mj-lt"/>
              <a:ea typeface="黑体" panose="02010609060101010101" pitchFamily="49" charset="-122"/>
            </a:endParaRPr>
          </a:p>
        </p:txBody>
      </p:sp>
      <p:pic>
        <p:nvPicPr>
          <p:cNvPr id="62466" name="Picture 2"/>
          <p:cNvPicPr>
            <a:picLocks noChangeAspect="1" noChangeArrowheads="1"/>
          </p:cNvPicPr>
          <p:nvPr/>
        </p:nvPicPr>
        <p:blipFill>
          <a:blip r:embed="rId1" cstate="print"/>
          <a:srcRect/>
          <a:stretch>
            <a:fillRect/>
          </a:stretch>
        </p:blipFill>
        <p:spPr bwMode="auto">
          <a:xfrm>
            <a:off x="2838451" y="2318168"/>
            <a:ext cx="6515100" cy="43307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2" name="矩形 1"/>
          <p:cNvSpPr/>
          <p:nvPr/>
        </p:nvSpPr>
        <p:spPr>
          <a:xfrm>
            <a:off x="810684" y="1399989"/>
            <a:ext cx="6096000" cy="629920"/>
          </a:xfrm>
          <a:prstGeom prst="rect">
            <a:avLst/>
          </a:prstGeom>
        </p:spPr>
        <p:txBody>
          <a:bodyPr>
            <a:spAutoFit/>
          </a:bodyPr>
          <a:lstStyle/>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import </a:t>
            </a:r>
            <a:r>
              <a:rPr lang="en-US" altLang="zh-CN" sz="1335" kern="100" dirty="0" err="1">
                <a:latin typeface="Courier New" panose="02070309020205020404" pitchFamily="49" charset="0"/>
                <a:cs typeface="Times New Roman" panose="02020603050405020304" pitchFamily="18" charset="0"/>
              </a:rPr>
              <a:t>matplotlib.pyplot</a:t>
            </a:r>
            <a:r>
              <a:rPr lang="en-US" altLang="zh-CN" sz="1335" kern="100" dirty="0">
                <a:latin typeface="Courier New" panose="02070309020205020404" pitchFamily="49" charset="0"/>
                <a:cs typeface="Times New Roman" panose="02020603050405020304" pitchFamily="18" charset="0"/>
              </a:rPr>
              <a:t> as </a:t>
            </a:r>
            <a:r>
              <a:rPr lang="en-US" altLang="zh-CN" sz="1335" kern="100" dirty="0" err="1">
                <a:latin typeface="Courier New" panose="02070309020205020404" pitchFamily="49" charset="0"/>
                <a:cs typeface="Times New Roman" panose="02020603050405020304" pitchFamily="18" charset="0"/>
              </a:rPr>
              <a:t>plt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plt.rcParams</a:t>
            </a:r>
            <a:r>
              <a:rPr lang="en-US" altLang="zh-CN" sz="1335" kern="100" dirty="0">
                <a:latin typeface="Courier New" panose="02070309020205020404" pitchFamily="49" charset="0"/>
                <a:cs typeface="Times New Roman" panose="02020603050405020304" pitchFamily="18" charset="0"/>
              </a:rPr>
              <a:t>['</a:t>
            </a:r>
            <a:r>
              <a:rPr lang="en-US" altLang="zh-CN" sz="1335" kern="100" dirty="0" err="1">
                <a:latin typeface="Courier New" panose="02070309020205020404" pitchFamily="49" charset="0"/>
                <a:cs typeface="Times New Roman" panose="02020603050405020304" pitchFamily="18" charset="0"/>
              </a:rPr>
              <a:t>font.sans</a:t>
            </a:r>
            <a:r>
              <a:rPr lang="en-US" altLang="zh-CN" sz="1335" kern="100" dirty="0">
                <a:latin typeface="Courier New" panose="02070309020205020404" pitchFamily="49" charset="0"/>
                <a:cs typeface="Times New Roman" panose="02020603050405020304" pitchFamily="18" charset="0"/>
              </a:rPr>
              <a:t>-serif']=['</a:t>
            </a:r>
            <a:r>
              <a:rPr lang="en-US" altLang="zh-CN" sz="1335" kern="100" dirty="0" err="1">
                <a:latin typeface="Courier New" panose="02070309020205020404" pitchFamily="49" charset="0"/>
                <a:cs typeface="Times New Roman" panose="02020603050405020304" pitchFamily="18" charset="0"/>
              </a:rPr>
              <a:t>SimHei</a:t>
            </a:r>
            <a:r>
              <a:rPr lang="en-US" altLang="zh-CN" sz="1335" kern="100" dirty="0">
                <a:latin typeface="Courier New" panose="02070309020205020404" pitchFamily="49" charset="0"/>
                <a:cs typeface="Times New Roman" panose="02020603050405020304" pitchFamily="18" charset="0"/>
              </a:rPr>
              <a:t>'] #</a:t>
            </a:r>
            <a:r>
              <a:rPr lang="zh-CN" altLang="zh-CN" sz="1335" kern="100" dirty="0">
                <a:latin typeface="Courier New" panose="02070309020205020404" pitchFamily="49" charset="0"/>
                <a:cs typeface="Courier New" panose="02070309020205020404" pitchFamily="49" charset="0"/>
              </a:rPr>
              <a:t>用来正常显示中文</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plt.rcParams</a:t>
            </a:r>
            <a:r>
              <a:rPr lang="en-US" altLang="zh-CN" sz="1335" kern="100" dirty="0">
                <a:latin typeface="Courier New" panose="02070309020205020404" pitchFamily="49" charset="0"/>
                <a:cs typeface="Times New Roman" panose="02020603050405020304" pitchFamily="18" charset="0"/>
              </a:rPr>
              <a:t>['</a:t>
            </a:r>
            <a:r>
              <a:rPr lang="en-US" altLang="zh-CN" sz="1335" kern="100" dirty="0" err="1">
                <a:latin typeface="Courier New" panose="02070309020205020404" pitchFamily="49" charset="0"/>
                <a:cs typeface="Times New Roman" panose="02020603050405020304" pitchFamily="18" charset="0"/>
              </a:rPr>
              <a:t>axes.unicode_minus</a:t>
            </a:r>
            <a:r>
              <a:rPr lang="en-US" altLang="zh-CN" sz="1335" kern="100" dirty="0">
                <a:latin typeface="Courier New" panose="02070309020205020404" pitchFamily="49" charset="0"/>
                <a:cs typeface="Times New Roman" panose="02020603050405020304" pitchFamily="18" charset="0"/>
              </a:rPr>
              <a:t>']=False #</a:t>
            </a:r>
            <a:r>
              <a:rPr lang="zh-CN" altLang="zh-CN" sz="1335" kern="100" dirty="0">
                <a:latin typeface="Courier New" panose="02070309020205020404" pitchFamily="49" charset="0"/>
                <a:cs typeface="Courier New" panose="02070309020205020404" pitchFamily="49" charset="0"/>
              </a:rPr>
              <a:t>用来正常显示负号</a:t>
            </a:r>
            <a:endParaRPr lang="zh-CN" altLang="zh-CN" sz="1335" kern="100" dirty="0">
              <a:latin typeface="宋体" panose="02010600030101010101" pitchFamily="2" charset="-122"/>
              <a:cs typeface="Times New Roman" panose="02020603050405020304" pitchFamily="18" charset="0"/>
            </a:endParaRPr>
          </a:p>
        </p:txBody>
      </p:sp>
      <p:sp>
        <p:nvSpPr>
          <p:cNvPr id="3" name="矩形 2"/>
          <p:cNvSpPr/>
          <p:nvPr/>
        </p:nvSpPr>
        <p:spPr>
          <a:xfrm>
            <a:off x="795865" y="2193864"/>
            <a:ext cx="9675708" cy="1221105"/>
          </a:xfrm>
          <a:prstGeom prst="rect">
            <a:avLst/>
          </a:prstGeom>
        </p:spPr>
        <p:txBody>
          <a:bodyPr wrap="square">
            <a:spAutoFit/>
          </a:bodyPr>
          <a:lstStyle/>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labels = '</a:t>
            </a:r>
            <a:r>
              <a:rPr lang="zh-CN" altLang="zh-CN" sz="1335" kern="100" dirty="0">
                <a:latin typeface="Courier New" panose="02070309020205020404" pitchFamily="49" charset="0"/>
                <a:cs typeface="Courier New" panose="02070309020205020404" pitchFamily="49" charset="0"/>
              </a:rPr>
              <a:t>财经</a:t>
            </a:r>
            <a:r>
              <a:rPr lang="en-US" altLang="zh-CN" sz="1335" kern="100" dirty="0">
                <a:latin typeface="Courier New" panose="02070309020205020404" pitchFamily="49" charset="0"/>
                <a:cs typeface="Times New Roman" panose="02020603050405020304" pitchFamily="18" charset="0"/>
              </a:rPr>
              <a:t>15%', '</a:t>
            </a:r>
            <a:r>
              <a:rPr lang="zh-CN" altLang="zh-CN" sz="1335" kern="100" dirty="0">
                <a:latin typeface="Courier New" panose="02070309020205020404" pitchFamily="49" charset="0"/>
                <a:cs typeface="Courier New" panose="02070309020205020404" pitchFamily="49" charset="0"/>
              </a:rPr>
              <a:t>社会</a:t>
            </a:r>
            <a:r>
              <a:rPr lang="en-US" altLang="zh-CN" sz="1335" kern="100" dirty="0">
                <a:latin typeface="Courier New" panose="02070309020205020404" pitchFamily="49" charset="0"/>
                <a:cs typeface="Times New Roman" panose="02020603050405020304" pitchFamily="18" charset="0"/>
              </a:rPr>
              <a:t>30%', '</a:t>
            </a:r>
            <a:r>
              <a:rPr lang="zh-CN" altLang="zh-CN" sz="1335" kern="100" dirty="0">
                <a:latin typeface="Courier New" panose="02070309020205020404" pitchFamily="49" charset="0"/>
                <a:cs typeface="Courier New" panose="02070309020205020404" pitchFamily="49" charset="0"/>
              </a:rPr>
              <a:t>体育</a:t>
            </a:r>
            <a:r>
              <a:rPr lang="en-US" altLang="zh-CN" sz="1335" kern="100" dirty="0">
                <a:latin typeface="Courier New" panose="02070309020205020404" pitchFamily="49" charset="0"/>
                <a:cs typeface="Times New Roman" panose="02020603050405020304" pitchFamily="18" charset="0"/>
              </a:rPr>
              <a:t>15%','</a:t>
            </a:r>
            <a:r>
              <a:rPr lang="zh-CN" altLang="zh-CN" sz="1335" kern="100" dirty="0">
                <a:latin typeface="Courier New" panose="02070309020205020404" pitchFamily="49" charset="0"/>
                <a:cs typeface="Courier New" panose="02070309020205020404" pitchFamily="49" charset="0"/>
              </a:rPr>
              <a:t>科技</a:t>
            </a:r>
            <a:r>
              <a:rPr lang="en-US" altLang="zh-CN" sz="1335" kern="100" dirty="0">
                <a:latin typeface="Courier New" panose="02070309020205020404" pitchFamily="49" charset="0"/>
                <a:cs typeface="Times New Roman" panose="02020603050405020304" pitchFamily="18" charset="0"/>
              </a:rPr>
              <a:t>10%', '</a:t>
            </a:r>
            <a:r>
              <a:rPr lang="zh-CN" altLang="zh-CN" sz="1335" kern="100" dirty="0">
                <a:latin typeface="Courier New" panose="02070309020205020404" pitchFamily="49" charset="0"/>
                <a:cs typeface="Courier New" panose="02070309020205020404" pitchFamily="49" charset="0"/>
              </a:rPr>
              <a:t>其它</a:t>
            </a:r>
            <a:r>
              <a:rPr lang="en-US" altLang="zh-CN" sz="1335" kern="100" dirty="0">
                <a:latin typeface="Courier New" panose="02070309020205020404" pitchFamily="49" charset="0"/>
                <a:cs typeface="Times New Roman" panose="02020603050405020304" pitchFamily="18" charset="0"/>
              </a:rPr>
              <a:t>30</a:t>
            </a:r>
            <a:r>
              <a:rPr lang="en-US" altLang="zh-CN" sz="1335" kern="100" dirty="0" smtClean="0">
                <a:latin typeface="Courier New" panose="02070309020205020404" pitchFamily="49" charset="0"/>
                <a:cs typeface="Times New Roman" panose="02020603050405020304" pitchFamily="18" charset="0"/>
              </a:rPr>
              <a:t>%‘  #</a:t>
            </a:r>
            <a:r>
              <a:rPr lang="zh-CN" altLang="zh-CN" sz="1335" dirty="0"/>
              <a:t>初始化参数</a:t>
            </a:r>
            <a:r>
              <a:rPr lang="en-US" altLang="zh-CN" sz="1335" dirty="0" err="1"/>
              <a:t>autopct</a:t>
            </a:r>
            <a:r>
              <a:rPr lang="zh-CN" altLang="zh-CN" sz="1335" dirty="0"/>
              <a:t>为显示的百分比样式</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sizes = [15, 30, 15, 10, 30]</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explode = (0, 0.1, 0, 0,0)#</a:t>
            </a:r>
            <a:r>
              <a:rPr lang="zh-CN" altLang="zh-CN" sz="1335" kern="100" dirty="0">
                <a:latin typeface="Courier New" panose="02070309020205020404" pitchFamily="49" charset="0"/>
                <a:cs typeface="Courier New" panose="02070309020205020404" pitchFamily="49" charset="0"/>
              </a:rPr>
              <a:t>突出第</a:t>
            </a:r>
            <a:r>
              <a:rPr lang="en-US" altLang="zh-CN" sz="1335" kern="100" dirty="0">
                <a:latin typeface="Courier New" panose="02070309020205020404" pitchFamily="49" charset="0"/>
                <a:cs typeface="Times New Roman" panose="02020603050405020304" pitchFamily="18" charset="0"/>
              </a:rPr>
              <a:t>2</a:t>
            </a:r>
            <a:r>
              <a:rPr lang="zh-CN" altLang="zh-CN" sz="1335" kern="100" dirty="0">
                <a:latin typeface="Courier New" panose="02070309020205020404" pitchFamily="49" charset="0"/>
                <a:cs typeface="Courier New" panose="02070309020205020404" pitchFamily="49" charset="0"/>
              </a:rPr>
              <a:t>项</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fig1, ax1 = </a:t>
            </a:r>
            <a:r>
              <a:rPr lang="en-US" altLang="zh-CN" sz="1335" kern="100" dirty="0" err="1">
                <a:latin typeface="Courier New" panose="02070309020205020404" pitchFamily="49" charset="0"/>
                <a:cs typeface="Times New Roman" panose="02020603050405020304" pitchFamily="18" charset="0"/>
              </a:rPr>
              <a:t>plt.subplots</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r>
              <a:rPr lang="en-US" altLang="zh-CN" sz="1335" dirty="0">
                <a:latin typeface="Courier New" panose="02070309020205020404" pitchFamily="49" charset="0"/>
              </a:rPr>
              <a:t>pie = ax1.pie(sizes, explode=explode, labels=labels, </a:t>
            </a:r>
            <a:r>
              <a:rPr lang="en-US" altLang="zh-CN" sz="1335" dirty="0" err="1">
                <a:latin typeface="Courier New" panose="02070309020205020404" pitchFamily="49" charset="0"/>
              </a:rPr>
              <a:t>autopct</a:t>
            </a:r>
            <a:r>
              <a:rPr lang="en-US" altLang="zh-CN" sz="1335" dirty="0">
                <a:latin typeface="Courier New" panose="02070309020205020404" pitchFamily="49" charset="0"/>
              </a:rPr>
              <a:t>='%1.1f%%',shadow=False, </a:t>
            </a:r>
            <a:r>
              <a:rPr lang="en-US" altLang="zh-CN" sz="1335" dirty="0" err="1">
                <a:latin typeface="Courier New" panose="02070309020205020404" pitchFamily="49" charset="0"/>
              </a:rPr>
              <a:t>startangle</a:t>
            </a:r>
            <a:r>
              <a:rPr lang="en-US" altLang="zh-CN" sz="1335" dirty="0">
                <a:latin typeface="Courier New" panose="02070309020205020404" pitchFamily="49" charset="0"/>
              </a:rPr>
              <a:t>=90)</a:t>
            </a:r>
            <a:endParaRPr lang="zh-CN" altLang="en-US" sz="1335" dirty="0"/>
          </a:p>
        </p:txBody>
      </p:sp>
      <p:sp>
        <p:nvSpPr>
          <p:cNvPr id="4" name="矩形 3"/>
          <p:cNvSpPr/>
          <p:nvPr/>
        </p:nvSpPr>
        <p:spPr>
          <a:xfrm>
            <a:off x="790148" y="3570901"/>
            <a:ext cx="6096000" cy="1168400"/>
          </a:xfrm>
          <a:prstGeom prst="rect">
            <a:avLst/>
          </a:prstGeom>
        </p:spPr>
        <p:txBody>
          <a:bodyPr>
            <a:spAutoFit/>
          </a:bodyPr>
          <a:lstStyle/>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 = pie[0</a:t>
            </a:r>
            <a:r>
              <a:rPr lang="en-US" altLang="zh-CN" sz="1335" kern="100" dirty="0" smtClean="0">
                <a:latin typeface="Courier New" panose="02070309020205020404" pitchFamily="49" charset="0"/>
                <a:cs typeface="Times New Roman" panose="02020603050405020304" pitchFamily="18" charset="0"/>
              </a:rPr>
              <a:t>]   #</a:t>
            </a:r>
            <a:r>
              <a:rPr lang="zh-CN" altLang="zh-CN" sz="1335" dirty="0"/>
              <a:t>设置分块的填充模式</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patches[0].</a:t>
            </a:r>
            <a:r>
              <a:rPr lang="en-US" altLang="zh-CN" sz="1335" kern="100" dirty="0" err="1">
                <a:latin typeface="Courier New" panose="02070309020205020404" pitchFamily="49" charset="0"/>
                <a:cs typeface="Times New Roman" panose="02020603050405020304" pitchFamily="18" charset="0"/>
              </a:rPr>
              <a:t>set_hatch</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patches[1].</a:t>
            </a:r>
            <a:r>
              <a:rPr lang="en-US" altLang="zh-CN" sz="1335" kern="100" dirty="0" err="1">
                <a:latin typeface="Courier New" panose="02070309020205020404" pitchFamily="49" charset="0"/>
                <a:cs typeface="Times New Roman" panose="02020603050405020304" pitchFamily="18" charset="0"/>
              </a:rPr>
              <a:t>set_hatch</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patches[2].</a:t>
            </a:r>
            <a:r>
              <a:rPr lang="en-US" altLang="zh-CN" sz="1335" kern="100" dirty="0" err="1">
                <a:latin typeface="Courier New" panose="02070309020205020404" pitchFamily="49" charset="0"/>
                <a:cs typeface="Times New Roman" panose="02020603050405020304" pitchFamily="18" charset="0"/>
              </a:rPr>
              <a:t>set_hatch</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patches[3].</a:t>
            </a:r>
            <a:r>
              <a:rPr lang="en-US" altLang="zh-CN" sz="1335" kern="100" dirty="0" err="1">
                <a:latin typeface="Courier New" panose="02070309020205020404" pitchFamily="49" charset="0"/>
                <a:cs typeface="Times New Roman" panose="02020603050405020304" pitchFamily="18" charset="0"/>
              </a:rPr>
              <a:t>set_hatch</a:t>
            </a:r>
            <a:r>
              <a:rPr lang="en-US" altLang="zh-CN" sz="1335" kern="100" dirty="0">
                <a:latin typeface="Courier New" panose="02070309020205020404" pitchFamily="49" charset="0"/>
                <a:cs typeface="Times New Roman" panose="02020603050405020304" pitchFamily="18" charset="0"/>
              </a:rPr>
              <a:t>('x')</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patches[4].</a:t>
            </a:r>
            <a:r>
              <a:rPr lang="en-US" altLang="zh-CN" sz="1335" kern="100" dirty="0" err="1">
                <a:latin typeface="Courier New" panose="02070309020205020404" pitchFamily="49" charset="0"/>
                <a:cs typeface="Times New Roman" panose="02020603050405020304" pitchFamily="18" charset="0"/>
              </a:rPr>
              <a:t>set_hatch</a:t>
            </a:r>
            <a:r>
              <a:rPr lang="en-US" altLang="zh-CN" sz="1335" kern="100" dirty="0">
                <a:latin typeface="Courier New" panose="02070309020205020404" pitchFamily="49" charset="0"/>
                <a:cs typeface="Times New Roman" panose="02020603050405020304" pitchFamily="18" charset="0"/>
              </a:rPr>
              <a:t>('o')</a:t>
            </a:r>
            <a:endParaRPr lang="zh-CN" altLang="zh-CN" sz="1335" kern="100" dirty="0">
              <a:latin typeface="宋体" panose="02010600030101010101" pitchFamily="2" charset="-122"/>
              <a:cs typeface="Times New Roman" panose="02020603050405020304" pitchFamily="18" charset="0"/>
            </a:endParaRPr>
          </a:p>
        </p:txBody>
      </p:sp>
      <p:sp>
        <p:nvSpPr>
          <p:cNvPr id="5" name="矩形 4"/>
          <p:cNvSpPr/>
          <p:nvPr/>
        </p:nvSpPr>
        <p:spPr>
          <a:xfrm>
            <a:off x="790148" y="5012627"/>
            <a:ext cx="6096000" cy="808990"/>
          </a:xfrm>
          <a:prstGeom prst="rect">
            <a:avLst/>
          </a:prstGeom>
        </p:spPr>
        <p:txBody>
          <a:bodyPr>
            <a:spAutoFit/>
          </a:bodyPr>
          <a:lstStyle/>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plt.legend</a:t>
            </a:r>
            <a:r>
              <a:rPr lang="en-US" altLang="zh-CN" sz="1335" kern="100" dirty="0">
                <a:latin typeface="Courier New" panose="02070309020205020404" pitchFamily="49" charset="0"/>
                <a:cs typeface="Times New Roman" panose="02020603050405020304" pitchFamily="18" charset="0"/>
              </a:rPr>
              <a:t>(patches, labels)</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ax1.axis('equal')</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plt.title</a:t>
            </a:r>
            <a:r>
              <a:rPr lang="en-US" altLang="zh-CN" sz="1335" kern="100" dirty="0">
                <a:latin typeface="Courier New" panose="02070309020205020404" pitchFamily="49" charset="0"/>
                <a:cs typeface="Times New Roman" panose="02020603050405020304" pitchFamily="18" charset="0"/>
              </a:rPr>
              <a:t>('</a:t>
            </a:r>
            <a:r>
              <a:rPr lang="zh-CN" altLang="zh-CN" sz="1335" kern="100" dirty="0">
                <a:latin typeface="Courier New" panose="02070309020205020404" pitchFamily="49" charset="0"/>
                <a:cs typeface="Courier New" panose="02070309020205020404" pitchFamily="49" charset="0"/>
              </a:rPr>
              <a:t>新闻网站用户兴趣分析</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plt.show</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p:txBody>
      </p:sp>
      <p:pic>
        <p:nvPicPr>
          <p:cNvPr id="14" name="Picture 97"/>
          <p:cNvPicPr/>
          <p:nvPr/>
        </p:nvPicPr>
        <p:blipFill>
          <a:blip r:embed="rId1"/>
          <a:stretch>
            <a:fillRect/>
          </a:stretch>
        </p:blipFill>
        <p:spPr>
          <a:xfrm>
            <a:off x="6576907" y="3570901"/>
            <a:ext cx="3332480" cy="268434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pic>
        <p:nvPicPr>
          <p:cNvPr id="13" name="Picture 99"/>
          <p:cNvPicPr/>
          <p:nvPr/>
        </p:nvPicPr>
        <p:blipFill>
          <a:blip r:embed="rId1"/>
          <a:stretch>
            <a:fillRect/>
          </a:stretch>
        </p:blipFill>
        <p:spPr>
          <a:xfrm>
            <a:off x="632460" y="1686984"/>
            <a:ext cx="4837853" cy="3932767"/>
          </a:xfrm>
          <a:prstGeom prst="rect">
            <a:avLst/>
          </a:prstGeom>
        </p:spPr>
      </p:pic>
      <p:sp>
        <p:nvSpPr>
          <p:cNvPr id="2" name="矩形 1"/>
          <p:cNvSpPr/>
          <p:nvPr/>
        </p:nvSpPr>
        <p:spPr>
          <a:xfrm>
            <a:off x="5533813" y="1417168"/>
            <a:ext cx="6096000" cy="3322955"/>
          </a:xfrm>
          <a:prstGeom prst="rect">
            <a:avLst/>
          </a:prstGeom>
        </p:spPr>
        <p:txBody>
          <a:bodyPr>
            <a:spAutoFit/>
          </a:bodyPr>
          <a:lstStyle/>
          <a:p>
            <a:pPr algn="just">
              <a:lnSpc>
                <a:spcPts val="1400"/>
              </a:lnSpc>
              <a:spcAft>
                <a:spcPts val="0"/>
              </a:spcAft>
            </a:pPr>
            <a:r>
              <a:rPr lang="en-US" altLang="zh-CN" sz="1335" kern="100" dirty="0">
                <a:latin typeface="Courier New" panose="02070309020205020404" pitchFamily="49" charset="0"/>
                <a:cs typeface="Times New Roman" panose="02020603050405020304" pitchFamily="18" charset="0"/>
              </a:rPr>
              <a:t>import </a:t>
            </a:r>
            <a:r>
              <a:rPr lang="en-US" altLang="zh-CN" sz="1335" kern="100" dirty="0" err="1">
                <a:latin typeface="Courier New" panose="02070309020205020404" pitchFamily="49" charset="0"/>
                <a:cs typeface="Times New Roman" panose="02020603050405020304" pitchFamily="18" charset="0"/>
              </a:rPr>
              <a:t>numpy</a:t>
            </a:r>
            <a:r>
              <a:rPr lang="en-US" altLang="zh-CN" sz="1335" kern="100" dirty="0">
                <a:latin typeface="Courier New" panose="02070309020205020404" pitchFamily="49" charset="0"/>
                <a:cs typeface="Times New Roman" panose="02020603050405020304" pitchFamily="18" charset="0"/>
              </a:rPr>
              <a:t> as np</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smtClean="0">
                <a:latin typeface="Courier New" panose="02070309020205020404" pitchFamily="49" charset="0"/>
                <a:cs typeface="Times New Roman" panose="02020603050405020304" pitchFamily="18" charset="0"/>
              </a:rPr>
              <a:t>N=5</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smtClean="0">
                <a:latin typeface="Courier New" panose="02070309020205020404" pitchFamily="49" charset="0"/>
                <a:cs typeface="Times New Roman" panose="02020603050405020304" pitchFamily="18" charset="0"/>
              </a:rPr>
              <a:t>inMeans</a:t>
            </a:r>
            <a:r>
              <a:rPr lang="en-US" altLang="zh-CN" sz="1335" kern="100" dirty="0" smtClean="0">
                <a:latin typeface="Courier New" panose="02070309020205020404" pitchFamily="49" charset="0"/>
                <a:cs typeface="Times New Roman" panose="02020603050405020304" pitchFamily="18" charset="0"/>
              </a:rPr>
              <a:t>=(20,25,30,35,27</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smtClean="0">
                <a:latin typeface="Courier New" panose="02070309020205020404" pitchFamily="49" charset="0"/>
                <a:cs typeface="Times New Roman" panose="02020603050405020304" pitchFamily="18" charset="0"/>
              </a:rPr>
              <a:t>outMeans</a:t>
            </a:r>
            <a:r>
              <a:rPr lang="en-US" altLang="zh-CN" sz="1335" kern="100" dirty="0" smtClean="0">
                <a:latin typeface="Courier New" panose="02070309020205020404" pitchFamily="49" charset="0"/>
                <a:cs typeface="Times New Roman" panose="02020603050405020304" pitchFamily="18" charset="0"/>
              </a:rPr>
              <a:t>=(25,35,34,20,25</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inStd</a:t>
            </a:r>
            <a:r>
              <a:rPr lang="en-US" altLang="zh-CN" sz="1335" kern="100" dirty="0">
                <a:latin typeface="Courier New" panose="02070309020205020404" pitchFamily="49" charset="0"/>
                <a:cs typeface="Times New Roman" panose="02020603050405020304" pitchFamily="18" charset="0"/>
              </a:rPr>
              <a:t> = (</a:t>
            </a:r>
            <a:r>
              <a:rPr lang="en-US" altLang="zh-CN" sz="1335" kern="100" dirty="0" smtClean="0">
                <a:latin typeface="Courier New" panose="02070309020205020404" pitchFamily="49" charset="0"/>
                <a:cs typeface="Times New Roman" panose="02020603050405020304" pitchFamily="18" charset="0"/>
              </a:rPr>
              <a:t>2,3,4,1,2</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smtClean="0">
                <a:latin typeface="Courier New" panose="02070309020205020404" pitchFamily="49" charset="0"/>
                <a:cs typeface="Times New Roman" panose="02020603050405020304" pitchFamily="18" charset="0"/>
              </a:rPr>
              <a:t>outStd</a:t>
            </a:r>
            <a:r>
              <a:rPr lang="en-US" altLang="zh-CN" sz="1335" kern="100" dirty="0" smtClean="0">
                <a:latin typeface="Courier New" panose="02070309020205020404" pitchFamily="49" charset="0"/>
                <a:cs typeface="Times New Roman" panose="02020603050405020304" pitchFamily="18" charset="0"/>
              </a:rPr>
              <a:t>=(3,5,2,3,3</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smtClean="0">
                <a:latin typeface="Courier New" panose="02070309020205020404" pitchFamily="49" charset="0"/>
                <a:cs typeface="Times New Roman" panose="02020603050405020304" pitchFamily="18" charset="0"/>
              </a:rPr>
              <a:t>ind</a:t>
            </a:r>
            <a:r>
              <a:rPr lang="en-US" altLang="zh-CN" sz="1335" kern="100" dirty="0" smtClean="0">
                <a:latin typeface="Courier New" panose="02070309020205020404" pitchFamily="49" charset="0"/>
                <a:cs typeface="Times New Roman" panose="02020603050405020304" pitchFamily="18" charset="0"/>
              </a:rPr>
              <a:t>=</a:t>
            </a:r>
            <a:r>
              <a:rPr lang="en-US" altLang="zh-CN" sz="1335" kern="100" dirty="0" err="1" smtClean="0">
                <a:latin typeface="Courier New" panose="02070309020205020404" pitchFamily="49" charset="0"/>
                <a:cs typeface="Times New Roman" panose="02020603050405020304" pitchFamily="18" charset="0"/>
              </a:rPr>
              <a:t>np.arange</a:t>
            </a:r>
            <a:r>
              <a:rPr lang="en-US" altLang="zh-CN" sz="1335" kern="100" dirty="0" smtClean="0">
                <a:latin typeface="Courier New" panose="02070309020205020404" pitchFamily="49" charset="0"/>
                <a:cs typeface="Times New Roman" panose="02020603050405020304" pitchFamily="18" charset="0"/>
              </a:rPr>
              <a:t>(N</a:t>
            </a:r>
            <a:r>
              <a:rPr lang="en-US" altLang="zh-CN" sz="1335" kern="100" dirty="0">
                <a:latin typeface="Courier New" panose="02070309020205020404" pitchFamily="49" charset="0"/>
                <a:cs typeface="Times New Roman" panose="02020603050405020304" pitchFamily="18" charset="0"/>
              </a:rPr>
              <a:t>)    #Bar</a:t>
            </a:r>
            <a:r>
              <a:rPr lang="zh-CN" altLang="zh-CN" sz="1335" kern="100" dirty="0">
                <a:latin typeface="Courier New" panose="02070309020205020404" pitchFamily="49" charset="0"/>
                <a:cs typeface="Courier New" panose="02070309020205020404" pitchFamily="49" charset="0"/>
              </a:rPr>
              <a:t>坐标位置</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smtClean="0">
                <a:latin typeface="Courier New" panose="02070309020205020404" pitchFamily="49" charset="0"/>
                <a:cs typeface="Times New Roman" panose="02020603050405020304" pitchFamily="18" charset="0"/>
              </a:rPr>
              <a:t>width=0.5     </a:t>
            </a:r>
            <a:r>
              <a:rPr lang="en-US" altLang="zh-CN" sz="1335" kern="100" dirty="0">
                <a:latin typeface="Courier New" panose="02070309020205020404" pitchFamily="49" charset="0"/>
                <a:cs typeface="Times New Roman" panose="02020603050405020304" pitchFamily="18" charset="0"/>
              </a:rPr>
              <a:t>#Bar</a:t>
            </a:r>
            <a:r>
              <a:rPr lang="zh-CN" altLang="zh-CN" sz="1335" kern="100" dirty="0">
                <a:latin typeface="Courier New" panose="02070309020205020404" pitchFamily="49" charset="0"/>
                <a:cs typeface="Courier New" panose="02070309020205020404" pitchFamily="49" charset="0"/>
              </a:rPr>
              <a:t>的</a:t>
            </a:r>
            <a:r>
              <a:rPr lang="zh-CN" altLang="zh-CN" sz="1335" kern="100" dirty="0" smtClean="0">
                <a:latin typeface="Courier New" panose="02070309020205020404" pitchFamily="49" charset="0"/>
                <a:cs typeface="Courier New" panose="02070309020205020404" pitchFamily="49" charset="0"/>
              </a:rPr>
              <a:t>宽度</a:t>
            </a:r>
            <a:endParaRPr lang="en-US" altLang="zh-CN" sz="1335" kern="100" dirty="0" smtClean="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a:latin typeface="宋体" panose="02010600030101010101" pitchFamily="2" charset="-122"/>
                <a:cs typeface="Times New Roman" panose="02020603050405020304" pitchFamily="18" charset="0"/>
              </a:rPr>
              <a:t>#</a:t>
            </a:r>
            <a:r>
              <a:rPr lang="zh-CN" altLang="zh-CN" sz="1335" kern="100" dirty="0" smtClean="0">
                <a:latin typeface="宋体" panose="02010600030101010101" pitchFamily="2" charset="-122"/>
                <a:cs typeface="Times New Roman" panose="02020603050405020304" pitchFamily="18" charset="0"/>
              </a:rPr>
              <a:t>使用</a:t>
            </a:r>
            <a:r>
              <a:rPr lang="en-US" altLang="zh-CN" sz="1335" kern="100" dirty="0" err="1">
                <a:latin typeface="宋体" panose="02010600030101010101" pitchFamily="2" charset="-122"/>
                <a:cs typeface="Times New Roman" panose="02020603050405020304" pitchFamily="18" charset="0"/>
              </a:rPr>
              <a:t>plt.bar</a:t>
            </a:r>
            <a:r>
              <a:rPr lang="en-US" altLang="zh-CN" sz="1335" kern="100" dirty="0">
                <a:latin typeface="宋体" panose="02010600030101010101" pitchFamily="2" charset="-122"/>
                <a:cs typeface="Times New Roman" panose="02020603050405020304" pitchFamily="18" charset="0"/>
              </a:rPr>
              <a:t>()</a:t>
            </a:r>
            <a:r>
              <a:rPr lang="zh-CN" altLang="zh-CN" sz="1335" kern="100" dirty="0">
                <a:latin typeface="宋体" panose="02010600030101010101" pitchFamily="2" charset="-122"/>
                <a:cs typeface="Times New Roman" panose="02020603050405020304" pitchFamily="18" charset="0"/>
              </a:rPr>
              <a:t>方法生成两个国人和国外两组</a:t>
            </a:r>
            <a:r>
              <a:rPr lang="zh-CN" altLang="zh-CN" sz="1335" kern="100" dirty="0" smtClean="0">
                <a:latin typeface="宋体" panose="02010600030101010101" pitchFamily="2" charset="-122"/>
                <a:cs typeface="Times New Roman" panose="02020603050405020304" pitchFamily="18" charset="0"/>
              </a:rPr>
              <a:t>柱子</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smtClean="0">
                <a:latin typeface="Courier New" panose="02070309020205020404" pitchFamily="49" charset="0"/>
                <a:cs typeface="Times New Roman" panose="02020603050405020304" pitchFamily="18" charset="0"/>
              </a:rPr>
              <a:t>p1=</a:t>
            </a:r>
            <a:r>
              <a:rPr lang="en-US" altLang="zh-CN" sz="1335" kern="100" dirty="0" err="1" smtClean="0">
                <a:latin typeface="Courier New" panose="02070309020205020404" pitchFamily="49" charset="0"/>
                <a:cs typeface="Times New Roman" panose="02020603050405020304" pitchFamily="18" charset="0"/>
              </a:rPr>
              <a:t>plt.bar</a:t>
            </a:r>
            <a:r>
              <a:rPr lang="en-US" altLang="zh-CN" sz="1335" kern="100" dirty="0" smtClean="0">
                <a:latin typeface="Courier New" panose="02070309020205020404" pitchFamily="49" charset="0"/>
                <a:cs typeface="Times New Roman" panose="02020603050405020304" pitchFamily="18" charset="0"/>
              </a:rPr>
              <a:t>(</a:t>
            </a:r>
            <a:r>
              <a:rPr lang="en-US" altLang="zh-CN" sz="1335" kern="100" dirty="0" err="1" smtClean="0">
                <a:latin typeface="Courier New" panose="02070309020205020404" pitchFamily="49" charset="0"/>
                <a:cs typeface="Times New Roman" panose="02020603050405020304" pitchFamily="18" charset="0"/>
              </a:rPr>
              <a:t>ind</a:t>
            </a:r>
            <a:r>
              <a:rPr lang="en-US" altLang="zh-CN" sz="1335" kern="100" dirty="0">
                <a:latin typeface="Courier New" panose="02070309020205020404" pitchFamily="49" charset="0"/>
                <a:cs typeface="Times New Roman" panose="02020603050405020304" pitchFamily="18" charset="0"/>
              </a:rPr>
              <a:t>, </a:t>
            </a:r>
            <a:r>
              <a:rPr lang="en-US" altLang="zh-CN" sz="1335" kern="100" dirty="0" err="1">
                <a:latin typeface="Courier New" panose="02070309020205020404" pitchFamily="49" charset="0"/>
                <a:cs typeface="Times New Roman" panose="02020603050405020304" pitchFamily="18" charset="0"/>
              </a:rPr>
              <a:t>inMeans</a:t>
            </a:r>
            <a:r>
              <a:rPr lang="en-US" altLang="zh-CN" sz="1335" kern="100" dirty="0">
                <a:latin typeface="Courier New" panose="02070309020205020404" pitchFamily="49" charset="0"/>
                <a:cs typeface="Times New Roman" panose="02020603050405020304" pitchFamily="18" charset="0"/>
              </a:rPr>
              <a:t>, width, </a:t>
            </a:r>
            <a:r>
              <a:rPr lang="en-US" altLang="zh-CN" sz="1335" kern="100" dirty="0" err="1">
                <a:latin typeface="Courier New" panose="02070309020205020404" pitchFamily="49" charset="0"/>
                <a:cs typeface="Times New Roman" panose="02020603050405020304" pitchFamily="18" charset="0"/>
              </a:rPr>
              <a:t>yerr</a:t>
            </a:r>
            <a:r>
              <a:rPr lang="en-US" altLang="zh-CN" sz="1335" kern="100" dirty="0">
                <a:latin typeface="Courier New" panose="02070309020205020404" pitchFamily="49" charset="0"/>
                <a:cs typeface="Times New Roman" panose="02020603050405020304" pitchFamily="18" charset="0"/>
              </a:rPr>
              <a:t>=</a:t>
            </a:r>
            <a:r>
              <a:rPr lang="en-US" altLang="zh-CN" sz="1335" kern="100" dirty="0" err="1">
                <a:latin typeface="Courier New" panose="02070309020205020404" pitchFamily="49" charset="0"/>
                <a:cs typeface="Times New Roman" panose="02020603050405020304" pitchFamily="18" charset="0"/>
              </a:rPr>
              <a:t>inStd</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smtClean="0">
                <a:latin typeface="Courier New" panose="02070309020205020404" pitchFamily="49" charset="0"/>
                <a:cs typeface="Times New Roman" panose="02020603050405020304" pitchFamily="18" charset="0"/>
              </a:rPr>
              <a:t>P2=</a:t>
            </a:r>
            <a:r>
              <a:rPr lang="en-US" altLang="zh-CN" sz="1335" kern="100" dirty="0" err="1" smtClean="0">
                <a:latin typeface="Courier New" panose="02070309020205020404" pitchFamily="49" charset="0"/>
                <a:cs typeface="Times New Roman" panose="02020603050405020304" pitchFamily="18" charset="0"/>
              </a:rPr>
              <a:t>plt.bar</a:t>
            </a:r>
            <a:r>
              <a:rPr lang="en-US" altLang="zh-CN" sz="1335" kern="100" dirty="0" smtClean="0">
                <a:latin typeface="Courier New" panose="02070309020205020404" pitchFamily="49" charset="0"/>
                <a:cs typeface="Times New Roman" panose="02020603050405020304" pitchFamily="18" charset="0"/>
              </a:rPr>
              <a:t>(</a:t>
            </a:r>
            <a:r>
              <a:rPr lang="en-US" altLang="zh-CN" sz="1335" kern="100" dirty="0" err="1" smtClean="0">
                <a:latin typeface="Courier New" panose="02070309020205020404" pitchFamily="49" charset="0"/>
                <a:cs typeface="Times New Roman" panose="02020603050405020304" pitchFamily="18" charset="0"/>
              </a:rPr>
              <a:t>ind,outMeans,width,bottom</a:t>
            </a:r>
            <a:r>
              <a:rPr lang="en-US" altLang="zh-CN" sz="1335" kern="100" dirty="0" smtClean="0">
                <a:latin typeface="Courier New" panose="02070309020205020404" pitchFamily="49" charset="0"/>
                <a:cs typeface="Times New Roman" panose="02020603050405020304" pitchFamily="18" charset="0"/>
              </a:rPr>
              <a:t>=</a:t>
            </a:r>
            <a:r>
              <a:rPr lang="en-US" altLang="zh-CN" sz="1335" kern="100" dirty="0" err="1" smtClean="0">
                <a:latin typeface="Courier New" panose="02070309020205020404" pitchFamily="49" charset="0"/>
                <a:cs typeface="Times New Roman" panose="02020603050405020304" pitchFamily="18" charset="0"/>
              </a:rPr>
              <a:t>inMeans,yerr</a:t>
            </a:r>
            <a:r>
              <a:rPr lang="en-US" altLang="zh-CN" sz="1335" kern="100" dirty="0" smtClean="0">
                <a:latin typeface="Courier New" panose="02070309020205020404" pitchFamily="49" charset="0"/>
                <a:cs typeface="Times New Roman" panose="02020603050405020304" pitchFamily="18" charset="0"/>
              </a:rPr>
              <a:t>=</a:t>
            </a:r>
            <a:r>
              <a:rPr lang="en-US" altLang="zh-CN" sz="1335" kern="100" dirty="0" err="1" smtClean="0">
                <a:latin typeface="Courier New" panose="02070309020205020404" pitchFamily="49" charset="0"/>
                <a:cs typeface="Times New Roman" panose="02020603050405020304" pitchFamily="18" charset="0"/>
              </a:rPr>
              <a:t>outStd</a:t>
            </a:r>
            <a:r>
              <a:rPr lang="en-US" altLang="zh-CN" sz="1335" kern="100" dirty="0" smtClean="0">
                <a:latin typeface="Courier New" panose="02070309020205020404" pitchFamily="49" charset="0"/>
                <a:cs typeface="Times New Roman" panose="02020603050405020304" pitchFamily="18" charset="0"/>
              </a:rPr>
              <a:t>)</a:t>
            </a:r>
            <a:endParaRPr lang="en-US" altLang="zh-CN" sz="1335" kern="100" dirty="0" smtClean="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smtClean="0">
                <a:latin typeface="宋体" panose="02010600030101010101" pitchFamily="2" charset="-122"/>
                <a:cs typeface="Times New Roman" panose="02020603050405020304" pitchFamily="18" charset="0"/>
              </a:rPr>
              <a:t>#</a:t>
            </a:r>
            <a:r>
              <a:rPr lang="zh-CN" altLang="zh-CN" sz="1335" kern="100" dirty="0" smtClean="0">
                <a:latin typeface="宋体" panose="02010600030101010101" pitchFamily="2" charset="-122"/>
                <a:cs typeface="Times New Roman" panose="02020603050405020304" pitchFamily="18" charset="0"/>
              </a:rPr>
              <a:t>查看</a:t>
            </a:r>
            <a:r>
              <a:rPr lang="zh-CN" altLang="zh-CN" sz="1335" kern="100" dirty="0">
                <a:latin typeface="宋体" panose="02010600030101010101" pitchFamily="2" charset="-122"/>
                <a:cs typeface="Times New Roman" panose="02020603050405020304" pitchFamily="18" charset="0"/>
              </a:rPr>
              <a:t>不同组用户的总分值基础上</a:t>
            </a:r>
            <a:r>
              <a:rPr lang="zh-CN" altLang="zh-CN" sz="1335" kern="100" dirty="0" smtClean="0">
                <a:latin typeface="宋体" panose="02010600030101010101" pitchFamily="2" charset="-122"/>
                <a:cs typeface="Times New Roman" panose="02020603050405020304" pitchFamily="18" charset="0"/>
              </a:rPr>
              <a:t>，查看</a:t>
            </a:r>
            <a:r>
              <a:rPr lang="zh-CN" altLang="zh-CN" sz="1335" kern="100" dirty="0">
                <a:latin typeface="宋体" panose="02010600030101010101" pitchFamily="2" charset="-122"/>
                <a:cs typeface="Times New Roman" panose="02020603050405020304" pitchFamily="18" charset="0"/>
              </a:rPr>
              <a:t>组内不同类别的用户分值占比</a:t>
            </a:r>
            <a:r>
              <a:rPr lang="zh-CN" altLang="zh-CN" sz="1335" kern="100" dirty="0" smtClean="0">
                <a:latin typeface="宋体" panose="02010600030101010101" pitchFamily="2" charset="-122"/>
                <a:cs typeface="Times New Roman" panose="02020603050405020304" pitchFamily="18" charset="0"/>
              </a:rPr>
              <a:t>情况</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plt.ylabel</a:t>
            </a:r>
            <a:r>
              <a:rPr lang="en-US" altLang="zh-CN" sz="1335" kern="100" dirty="0">
                <a:latin typeface="Courier New" panose="02070309020205020404" pitchFamily="49" charset="0"/>
                <a:cs typeface="Times New Roman" panose="02020603050405020304" pitchFamily="18" charset="0"/>
              </a:rPr>
              <a:t>('</a:t>
            </a:r>
            <a:r>
              <a:rPr lang="zh-CN" altLang="zh-CN" sz="1335" kern="100" dirty="0">
                <a:latin typeface="Courier New" panose="02070309020205020404" pitchFamily="49" charset="0"/>
                <a:cs typeface="Courier New" panose="02070309020205020404" pitchFamily="49" charset="0"/>
              </a:rPr>
              <a:t>分值</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plt.title</a:t>
            </a:r>
            <a:r>
              <a:rPr lang="en-US" altLang="zh-CN" sz="1335" kern="100" dirty="0">
                <a:latin typeface="Courier New" panose="02070309020205020404" pitchFamily="49" charset="0"/>
                <a:cs typeface="Times New Roman" panose="02020603050405020304" pitchFamily="18" charset="0"/>
              </a:rPr>
              <a:t>('</a:t>
            </a:r>
            <a:r>
              <a:rPr lang="zh-CN" altLang="zh-CN" sz="1335" kern="100" dirty="0">
                <a:latin typeface="Courier New" panose="02070309020205020404" pitchFamily="49" charset="0"/>
                <a:cs typeface="Courier New" panose="02070309020205020404" pitchFamily="49" charset="0"/>
              </a:rPr>
              <a:t>不同组用户下国内外用户分值</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plt.xticks</a:t>
            </a:r>
            <a:r>
              <a:rPr lang="en-US" altLang="zh-CN" sz="1335" kern="100" dirty="0">
                <a:latin typeface="Courier New" panose="02070309020205020404" pitchFamily="49" charset="0"/>
                <a:cs typeface="Times New Roman" panose="02020603050405020304" pitchFamily="18" charset="0"/>
              </a:rPr>
              <a:t>(</a:t>
            </a:r>
            <a:r>
              <a:rPr lang="en-US" altLang="zh-CN" sz="1335" kern="100" dirty="0" err="1">
                <a:latin typeface="Courier New" panose="02070309020205020404" pitchFamily="49" charset="0"/>
                <a:cs typeface="Times New Roman" panose="02020603050405020304" pitchFamily="18" charset="0"/>
              </a:rPr>
              <a:t>ind</a:t>
            </a:r>
            <a:r>
              <a:rPr lang="en-US" altLang="zh-CN" sz="1335" kern="100" dirty="0">
                <a:latin typeface="Courier New" panose="02070309020205020404" pitchFamily="49" charset="0"/>
                <a:cs typeface="Times New Roman" panose="02020603050405020304" pitchFamily="18" charset="0"/>
              </a:rPr>
              <a:t>, ('</a:t>
            </a:r>
            <a:r>
              <a:rPr lang="zh-CN" altLang="zh-CN" sz="1335" kern="100" dirty="0">
                <a:latin typeface="Courier New" panose="02070309020205020404" pitchFamily="49" charset="0"/>
                <a:cs typeface="Courier New" panose="02070309020205020404" pitchFamily="49" charset="0"/>
              </a:rPr>
              <a:t>组</a:t>
            </a:r>
            <a:r>
              <a:rPr lang="en-US" altLang="zh-CN" sz="1335" kern="100" dirty="0">
                <a:latin typeface="Courier New" panose="02070309020205020404" pitchFamily="49" charset="0"/>
                <a:cs typeface="Times New Roman" panose="02020603050405020304" pitchFamily="18" charset="0"/>
              </a:rPr>
              <a:t>1', '</a:t>
            </a:r>
            <a:r>
              <a:rPr lang="zh-CN" altLang="zh-CN" sz="1335" kern="100" dirty="0">
                <a:latin typeface="Courier New" panose="02070309020205020404" pitchFamily="49" charset="0"/>
                <a:cs typeface="Courier New" panose="02070309020205020404" pitchFamily="49" charset="0"/>
              </a:rPr>
              <a:t>组</a:t>
            </a:r>
            <a:r>
              <a:rPr lang="en-US" altLang="zh-CN" sz="1335" kern="100" dirty="0">
                <a:latin typeface="Courier New" panose="02070309020205020404" pitchFamily="49" charset="0"/>
                <a:cs typeface="Times New Roman" panose="02020603050405020304" pitchFamily="18" charset="0"/>
              </a:rPr>
              <a:t>2', '</a:t>
            </a:r>
            <a:r>
              <a:rPr lang="zh-CN" altLang="zh-CN" sz="1335" kern="100" dirty="0">
                <a:latin typeface="Courier New" panose="02070309020205020404" pitchFamily="49" charset="0"/>
                <a:cs typeface="Courier New" panose="02070309020205020404" pitchFamily="49" charset="0"/>
              </a:rPr>
              <a:t>组</a:t>
            </a:r>
            <a:r>
              <a:rPr lang="en-US" altLang="zh-CN" sz="1335" kern="100" dirty="0">
                <a:latin typeface="Courier New" panose="02070309020205020404" pitchFamily="49" charset="0"/>
                <a:cs typeface="Times New Roman" panose="02020603050405020304" pitchFamily="18" charset="0"/>
              </a:rPr>
              <a:t>3', '</a:t>
            </a:r>
            <a:r>
              <a:rPr lang="zh-CN" altLang="zh-CN" sz="1335" kern="100" dirty="0">
                <a:latin typeface="Courier New" panose="02070309020205020404" pitchFamily="49" charset="0"/>
                <a:cs typeface="Courier New" panose="02070309020205020404" pitchFamily="49" charset="0"/>
              </a:rPr>
              <a:t>组</a:t>
            </a:r>
            <a:r>
              <a:rPr lang="en-US" altLang="zh-CN" sz="1335" kern="100" dirty="0">
                <a:latin typeface="Courier New" panose="02070309020205020404" pitchFamily="49" charset="0"/>
                <a:cs typeface="Times New Roman" panose="02020603050405020304" pitchFamily="18" charset="0"/>
              </a:rPr>
              <a:t>4', '</a:t>
            </a:r>
            <a:r>
              <a:rPr lang="zh-CN" altLang="zh-CN" sz="1335" kern="100" dirty="0">
                <a:latin typeface="Courier New" panose="02070309020205020404" pitchFamily="49" charset="0"/>
                <a:cs typeface="Courier New" panose="02070309020205020404" pitchFamily="49" charset="0"/>
              </a:rPr>
              <a:t>组</a:t>
            </a:r>
            <a:r>
              <a:rPr lang="en-US" altLang="zh-CN" sz="1335" kern="100" dirty="0">
                <a:latin typeface="Courier New" panose="02070309020205020404" pitchFamily="49" charset="0"/>
                <a:cs typeface="Times New Roman" panose="02020603050405020304" pitchFamily="18" charset="0"/>
              </a:rPr>
              <a:t>5'))</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plt.yticks</a:t>
            </a:r>
            <a:r>
              <a:rPr lang="en-US" altLang="zh-CN" sz="1335" kern="100" dirty="0">
                <a:latin typeface="Courier New" panose="02070309020205020404" pitchFamily="49" charset="0"/>
                <a:cs typeface="Times New Roman" panose="02020603050405020304" pitchFamily="18" charset="0"/>
              </a:rPr>
              <a:t>(</a:t>
            </a:r>
            <a:r>
              <a:rPr lang="en-US" altLang="zh-CN" sz="1335" kern="100" dirty="0" err="1">
                <a:latin typeface="Courier New" panose="02070309020205020404" pitchFamily="49" charset="0"/>
                <a:cs typeface="Times New Roman" panose="02020603050405020304" pitchFamily="18" charset="0"/>
              </a:rPr>
              <a:t>np.arange</a:t>
            </a:r>
            <a:r>
              <a:rPr lang="en-US" altLang="zh-CN" sz="1335" kern="100" dirty="0">
                <a:latin typeface="Courier New" panose="02070309020205020404" pitchFamily="49" charset="0"/>
                <a:cs typeface="Times New Roman" panose="02020603050405020304" pitchFamily="18" charset="0"/>
              </a:rPr>
              <a:t>(0, 81, 10))</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plt.legend</a:t>
            </a:r>
            <a:r>
              <a:rPr lang="en-US" altLang="zh-CN" sz="1335" kern="100" dirty="0">
                <a:latin typeface="Courier New" panose="02070309020205020404" pitchFamily="49" charset="0"/>
                <a:cs typeface="Times New Roman" panose="02020603050405020304" pitchFamily="18" charset="0"/>
              </a:rPr>
              <a:t>((p1[0], p2[0]), ('</a:t>
            </a:r>
            <a:r>
              <a:rPr lang="zh-CN" altLang="zh-CN" sz="1335" kern="100" dirty="0">
                <a:latin typeface="Courier New" panose="02070309020205020404" pitchFamily="49" charset="0"/>
                <a:cs typeface="Courier New" panose="02070309020205020404" pitchFamily="49" charset="0"/>
              </a:rPr>
              <a:t>国内</a:t>
            </a:r>
            <a:r>
              <a:rPr lang="en-US" altLang="zh-CN" sz="1335" kern="100" dirty="0">
                <a:latin typeface="Courier New" panose="02070309020205020404" pitchFamily="49" charset="0"/>
                <a:cs typeface="Times New Roman" panose="02020603050405020304" pitchFamily="18" charset="0"/>
              </a:rPr>
              <a:t>', '</a:t>
            </a:r>
            <a:r>
              <a:rPr lang="zh-CN" altLang="zh-CN" sz="1335" kern="100" dirty="0">
                <a:latin typeface="Courier New" panose="02070309020205020404" pitchFamily="49" charset="0"/>
                <a:cs typeface="Courier New" panose="02070309020205020404" pitchFamily="49" charset="0"/>
              </a:rPr>
              <a:t>国外</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335" kern="100" dirty="0" err="1">
                <a:latin typeface="Courier New" panose="02070309020205020404" pitchFamily="49" charset="0"/>
                <a:cs typeface="Times New Roman" panose="02020603050405020304" pitchFamily="18" charset="0"/>
              </a:rPr>
              <a:t>plt.show</a:t>
            </a:r>
            <a:r>
              <a:rPr lang="en-US" altLang="zh-CN" sz="1335" kern="100" dirty="0">
                <a:latin typeface="Courier New" panose="02070309020205020404" pitchFamily="49" charset="0"/>
                <a:cs typeface="Times New Roman" panose="02020603050405020304" pitchFamily="18" charset="0"/>
              </a:rPr>
              <a:t>()</a:t>
            </a:r>
            <a:endParaRPr lang="zh-CN" altLang="zh-CN" sz="1335" kern="100"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比例的可视化</a:t>
            </a:r>
            <a:endParaRPr lang="en-US" altLang="zh-CN" sz="2400" dirty="0" smtClean="0">
              <a:solidFill>
                <a:srgbClr val="000000"/>
              </a:solidFill>
            </a:endParaRPr>
          </a:p>
        </p:txBody>
      </p:sp>
      <p:pic>
        <p:nvPicPr>
          <p:cNvPr id="14" name="Picture 100"/>
          <p:cNvPicPr/>
          <p:nvPr/>
        </p:nvPicPr>
        <p:blipFill>
          <a:blip r:embed="rId1"/>
          <a:stretch>
            <a:fillRect/>
          </a:stretch>
        </p:blipFill>
        <p:spPr>
          <a:xfrm>
            <a:off x="1056217" y="2246064"/>
            <a:ext cx="4150360" cy="3433233"/>
          </a:xfrm>
          <a:prstGeom prst="rect">
            <a:avLst/>
          </a:prstGeom>
        </p:spPr>
      </p:pic>
      <p:pic>
        <p:nvPicPr>
          <p:cNvPr id="15" name="Picture 81"/>
          <p:cNvPicPr/>
          <p:nvPr/>
        </p:nvPicPr>
        <p:blipFill>
          <a:blip r:embed="rId2"/>
          <a:stretch>
            <a:fillRect/>
          </a:stretch>
        </p:blipFill>
        <p:spPr>
          <a:xfrm>
            <a:off x="6262159" y="2246064"/>
            <a:ext cx="4312920" cy="32918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关系可视化</a:t>
            </a:r>
            <a:endParaRPr lang="en-US" altLang="zh-CN" sz="2400" dirty="0" smtClean="0">
              <a:solidFill>
                <a:srgbClr val="000000"/>
              </a:solidFill>
            </a:endParaRPr>
          </a:p>
        </p:txBody>
      </p:sp>
      <p:pic>
        <p:nvPicPr>
          <p:cNvPr id="10" name="Picture 93"/>
          <p:cNvPicPr/>
          <p:nvPr/>
        </p:nvPicPr>
        <p:blipFill>
          <a:blip r:embed="rId1"/>
          <a:stretch>
            <a:fillRect/>
          </a:stretch>
        </p:blipFill>
        <p:spPr>
          <a:xfrm>
            <a:off x="1344084" y="2516919"/>
            <a:ext cx="3517900" cy="2910840"/>
          </a:xfrm>
          <a:prstGeom prst="rect">
            <a:avLst/>
          </a:prstGeom>
        </p:spPr>
      </p:pic>
      <p:pic>
        <p:nvPicPr>
          <p:cNvPr id="13" name="Picture 245"/>
          <p:cNvPicPr/>
          <p:nvPr/>
        </p:nvPicPr>
        <p:blipFill>
          <a:blip r:embed="rId2"/>
          <a:stretch>
            <a:fillRect/>
          </a:stretch>
        </p:blipFill>
        <p:spPr>
          <a:xfrm>
            <a:off x="6680752" y="2368328"/>
            <a:ext cx="3733800" cy="320802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关系可视化</a:t>
            </a:r>
            <a:endParaRPr lang="en-US" altLang="zh-CN" sz="2400" dirty="0" smtClean="0">
              <a:solidFill>
                <a:srgbClr val="000000"/>
              </a:solidFill>
            </a:endParaRPr>
          </a:p>
        </p:txBody>
      </p:sp>
      <p:pic>
        <p:nvPicPr>
          <p:cNvPr id="14" name="Picture 101"/>
          <p:cNvPicPr/>
          <p:nvPr/>
        </p:nvPicPr>
        <p:blipFill>
          <a:blip r:embed="rId1"/>
          <a:stretch>
            <a:fillRect/>
          </a:stretch>
        </p:blipFill>
        <p:spPr>
          <a:xfrm>
            <a:off x="1344084" y="2363331"/>
            <a:ext cx="4572000" cy="3473027"/>
          </a:xfrm>
          <a:prstGeom prst="rect">
            <a:avLst/>
          </a:prstGeom>
        </p:spPr>
      </p:pic>
      <p:pic>
        <p:nvPicPr>
          <p:cNvPr id="15" name="Picture 246"/>
          <p:cNvPicPr/>
          <p:nvPr/>
        </p:nvPicPr>
        <p:blipFill>
          <a:blip r:embed="rId2"/>
          <a:stretch>
            <a:fillRect/>
          </a:stretch>
        </p:blipFill>
        <p:spPr>
          <a:xfrm>
            <a:off x="6996043" y="2738827"/>
            <a:ext cx="3606800" cy="2722033"/>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差异可视化</a:t>
            </a:r>
            <a:endParaRPr lang="en-US" altLang="zh-CN" sz="2400" dirty="0" smtClean="0">
              <a:solidFill>
                <a:srgbClr val="000000"/>
              </a:solidFill>
            </a:endParaRPr>
          </a:p>
        </p:txBody>
      </p:sp>
      <p:pic>
        <p:nvPicPr>
          <p:cNvPr id="10" name="Picture 138"/>
          <p:cNvPicPr/>
          <p:nvPr/>
        </p:nvPicPr>
        <p:blipFill>
          <a:blip r:embed="rId1"/>
          <a:stretch>
            <a:fillRect/>
          </a:stretch>
        </p:blipFill>
        <p:spPr>
          <a:xfrm>
            <a:off x="1056217" y="2185953"/>
            <a:ext cx="4604173" cy="382778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pic>
        <p:nvPicPr>
          <p:cNvPr id="13" name="Picture 51"/>
          <p:cNvPicPr/>
          <p:nvPr/>
        </p:nvPicPr>
        <p:blipFill>
          <a:blip r:embed="rId1"/>
          <a:stretch>
            <a:fillRect/>
          </a:stretch>
        </p:blipFill>
        <p:spPr>
          <a:xfrm>
            <a:off x="1120583" y="2125839"/>
            <a:ext cx="3530600" cy="2992967"/>
          </a:xfrm>
          <a:prstGeom prst="rect">
            <a:avLst/>
          </a:prstGeom>
        </p:spPr>
      </p:pic>
      <p:pic>
        <p:nvPicPr>
          <p:cNvPr id="2" name="图片 1" descr="箱线图"/>
          <p:cNvPicPr>
            <a:picLocks noChangeAspect="1"/>
          </p:cNvPicPr>
          <p:nvPr/>
        </p:nvPicPr>
        <p:blipFill>
          <a:blip r:embed="rId2"/>
          <a:stretch>
            <a:fillRect/>
          </a:stretch>
        </p:blipFill>
        <p:spPr>
          <a:xfrm>
            <a:off x="6008370" y="2080260"/>
            <a:ext cx="4914900" cy="3038475"/>
          </a:xfrm>
          <a:prstGeom prst="rect">
            <a:avLst/>
          </a:prstGeom>
        </p:spPr>
      </p:pic>
      <p:sp>
        <p:nvSpPr>
          <p:cNvPr id="3"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箱线图</a:t>
            </a:r>
            <a:endParaRPr lang="zh-CN" altLang="en-US" sz="2400" dirty="0" smtClean="0">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混淆矩阵"/>
          <p:cNvPicPr>
            <a:picLocks noChangeAspect="1"/>
          </p:cNvPicPr>
          <p:nvPr/>
        </p:nvPicPr>
        <p:blipFill>
          <a:blip r:embed="rId1"/>
          <a:stretch>
            <a:fillRect/>
          </a:stretch>
        </p:blipFill>
        <p:spPr>
          <a:xfrm>
            <a:off x="6058535" y="1511935"/>
            <a:ext cx="5715000" cy="4591050"/>
          </a:xfrm>
          <a:prstGeom prst="rect">
            <a:avLst/>
          </a:prstGeom>
        </p:spPr>
      </p:pic>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655" y="1334135"/>
            <a:ext cx="5527040" cy="149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混淆矩阵 </a:t>
            </a:r>
            <a:r>
              <a:rPr lang="en-US" altLang="zh-CN" sz="2400" dirty="0" smtClean="0">
                <a:solidFill>
                  <a:srgbClr val="000000"/>
                </a:solidFill>
              </a:rPr>
              <a:t>Confusion Matrix</a:t>
            </a:r>
            <a:endParaRPr lang="en-US" altLang="zh-CN" sz="2400" dirty="0" smtClean="0">
              <a:solidFill>
                <a:srgbClr val="000000"/>
              </a:solidFill>
            </a:endParaRPr>
          </a:p>
          <a:p>
            <a:pPr lvl="1"/>
            <a:r>
              <a:rPr lang="en-US" altLang="zh-CN" sz="2100" dirty="0" smtClean="0">
                <a:solidFill>
                  <a:srgbClr val="000000"/>
                </a:solidFill>
              </a:rPr>
              <a:t>其中灰色部分是真实分类和预测分类结果相一致的，绿色部分是真实分类和预测分类不一致的，即分类错误的。</a:t>
            </a:r>
            <a:endParaRPr lang="en-US" altLang="zh-CN" sz="2100" dirty="0" smtClean="0">
              <a:solidFill>
                <a:srgbClr val="0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差异可视化</a:t>
            </a:r>
            <a:endParaRPr lang="en-US" altLang="zh-CN" sz="2400" dirty="0" smtClean="0">
              <a:solidFill>
                <a:srgbClr val="000000"/>
              </a:solidFill>
            </a:endParaRPr>
          </a:p>
        </p:txBody>
      </p:sp>
      <p:pic>
        <p:nvPicPr>
          <p:cNvPr id="14" name="Picture 103"/>
          <p:cNvPicPr/>
          <p:nvPr/>
        </p:nvPicPr>
        <p:blipFill>
          <a:blip r:embed="rId1"/>
          <a:stretch>
            <a:fillRect/>
          </a:stretch>
        </p:blipFill>
        <p:spPr>
          <a:xfrm>
            <a:off x="1056217" y="2423864"/>
            <a:ext cx="4713393" cy="3255433"/>
          </a:xfrm>
          <a:prstGeom prst="rect">
            <a:avLst/>
          </a:prstGeom>
        </p:spPr>
      </p:pic>
      <p:pic>
        <p:nvPicPr>
          <p:cNvPr id="15" name="Picture 251"/>
          <p:cNvPicPr/>
          <p:nvPr/>
        </p:nvPicPr>
        <p:blipFill>
          <a:blip r:embed="rId2"/>
          <a:stretch>
            <a:fillRect/>
          </a:stretch>
        </p:blipFill>
        <p:spPr>
          <a:xfrm>
            <a:off x="7047984" y="2781580"/>
            <a:ext cx="3476413" cy="25400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11352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常见可视化图表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smtClean="0">
                <a:solidFill>
                  <a:srgbClr val="000000"/>
                </a:solidFill>
              </a:rPr>
              <a:t>空间关系可视化</a:t>
            </a:r>
            <a:endParaRPr lang="en-US" altLang="zh-CN" sz="1865" dirty="0" smtClean="0">
              <a:solidFill>
                <a:srgbClr val="000000"/>
              </a:solidFill>
            </a:endParaRPr>
          </a:p>
        </p:txBody>
      </p:sp>
      <p:pic>
        <p:nvPicPr>
          <p:cNvPr id="10" name="图片 9"/>
          <p:cNvPicPr/>
          <p:nvPr/>
        </p:nvPicPr>
        <p:blipFill rotWithShape="1">
          <a:blip r:embed="rId1"/>
          <a:srcRect t="6855"/>
          <a:stretch>
            <a:fillRect/>
          </a:stretch>
        </p:blipFill>
        <p:spPr bwMode="auto">
          <a:xfrm>
            <a:off x="1001184" y="2485247"/>
            <a:ext cx="3997960" cy="3251200"/>
          </a:xfrm>
          <a:prstGeom prst="rect">
            <a:avLst/>
          </a:prstGeom>
          <a:ln>
            <a:noFill/>
          </a:ln>
        </p:spPr>
      </p:pic>
      <p:pic>
        <p:nvPicPr>
          <p:cNvPr id="13" name="Picture 114"/>
          <p:cNvPicPr/>
          <p:nvPr/>
        </p:nvPicPr>
        <p:blipFill>
          <a:blip r:embed="rId2">
            <a:extLst>
              <a:ext uri="{28A0092B-C50C-407E-A947-70E740481C1C}">
                <a14:useLocalDpi xmlns:a14="http://schemas.microsoft.com/office/drawing/2010/main" val="0"/>
              </a:ext>
            </a:extLst>
          </a:blip>
          <a:srcRect/>
          <a:stretch>
            <a:fillRect/>
          </a:stretch>
        </p:blipFill>
        <p:spPr bwMode="auto">
          <a:xfrm>
            <a:off x="6635327" y="2216007"/>
            <a:ext cx="4407747" cy="352044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a typeface="黑体" panose="02010609060101010101" pitchFamily="49" charset="-122"/>
              </a:rPr>
              <a:t>为什么要进行数据可视化</a:t>
            </a:r>
            <a:r>
              <a:rPr lang="zh-CN" altLang="en-US" dirty="0" smtClean="0">
                <a:ea typeface="黑体" panose="02010609060101010101" pitchFamily="49" charset="-122"/>
              </a:rPr>
              <a:t>？</a:t>
            </a:r>
            <a:endParaRPr lang="zh-CN" altLang="en-US" dirty="0">
              <a:ea typeface="黑体" panose="02010609060101010101" pitchFamily="49" charset="-122"/>
            </a:endParaRPr>
          </a:p>
        </p:txBody>
      </p:sp>
      <p:sp>
        <p:nvSpPr>
          <p:cNvPr id="3" name="内容占位符 2"/>
          <p:cNvSpPr>
            <a:spLocks noGrp="1"/>
          </p:cNvSpPr>
          <p:nvPr>
            <p:ph idx="1"/>
          </p:nvPr>
        </p:nvSpPr>
        <p:spPr/>
        <p:txBody>
          <a:bodyPr>
            <a:normAutofit/>
          </a:bodyPr>
          <a:lstStyle/>
          <a:p>
            <a:pPr marL="457200" indent="-457200">
              <a:buNone/>
            </a:pPr>
            <a:r>
              <a:rPr lang="en-US" altLang="zh-CN" sz="3200" dirty="0" smtClean="0">
                <a:latin typeface="+mj-lt"/>
                <a:ea typeface="黑体" panose="02010609060101010101" pitchFamily="49" charset="-122"/>
              </a:rPr>
              <a:t>2</a:t>
            </a:r>
            <a:r>
              <a:rPr lang="zh-CN" altLang="en-US" sz="3200" dirty="0" smtClean="0">
                <a:latin typeface="+mj-lt"/>
                <a:ea typeface="黑体" panose="02010609060101010101" pitchFamily="49" charset="-122"/>
              </a:rPr>
              <a:t>、数据可视化能够帮助我们对数据有更加全面的认识。</a:t>
            </a:r>
            <a:endParaRPr lang="zh-CN" altLang="en-US" sz="3200" dirty="0">
              <a:latin typeface="+mj-lt"/>
              <a:ea typeface="黑体" panose="02010609060101010101" pitchFamily="49" charset="-122"/>
            </a:endParaRPr>
          </a:p>
        </p:txBody>
      </p:sp>
      <p:pic>
        <p:nvPicPr>
          <p:cNvPr id="63490" name="Picture 2"/>
          <p:cNvPicPr>
            <a:picLocks noChangeAspect="1" noChangeArrowheads="1"/>
          </p:cNvPicPr>
          <p:nvPr/>
        </p:nvPicPr>
        <p:blipFill>
          <a:blip r:embed="rId1" cstate="print"/>
          <a:srcRect/>
          <a:stretch>
            <a:fillRect/>
          </a:stretch>
        </p:blipFill>
        <p:spPr bwMode="auto">
          <a:xfrm>
            <a:off x="495143" y="2468893"/>
            <a:ext cx="5312825" cy="3055519"/>
          </a:xfrm>
          <a:prstGeom prst="rect">
            <a:avLst/>
          </a:prstGeom>
          <a:noFill/>
          <a:ln w="9525">
            <a:noFill/>
            <a:miter lim="800000"/>
            <a:headEnd/>
            <a:tailEnd/>
          </a:ln>
        </p:spPr>
      </p:pic>
      <p:pic>
        <p:nvPicPr>
          <p:cNvPr id="63491" name="Picture 3"/>
          <p:cNvPicPr>
            <a:picLocks noChangeAspect="1" noChangeArrowheads="1"/>
          </p:cNvPicPr>
          <p:nvPr/>
        </p:nvPicPr>
        <p:blipFill>
          <a:blip r:embed="rId2" cstate="print"/>
          <a:srcRect/>
          <a:stretch>
            <a:fillRect/>
          </a:stretch>
        </p:blipFill>
        <p:spPr bwMode="auto">
          <a:xfrm>
            <a:off x="6170331" y="4022236"/>
            <a:ext cx="5841139" cy="259228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2565"/>
            <a:ext cx="10515600" cy="1325563"/>
          </a:xfrm>
        </p:spPr>
        <p:txBody>
          <a:bodyPr>
            <a:normAutofit/>
          </a:bodyPr>
          <a:lstStyle/>
          <a:p>
            <a:r>
              <a:rPr lang="zh-CN" altLang="en-US" dirty="0" smtClean="0">
                <a:ea typeface="黑体" panose="02010609060101010101" pitchFamily="49" charset="-122"/>
              </a:rPr>
              <a:t>可视化案例：</a:t>
            </a:r>
            <a:r>
              <a:rPr lang="zh-CN" altLang="zh-CN" dirty="0" smtClean="0">
                <a:ea typeface="黑体" panose="02010609060101010101" pitchFamily="49" charset="-122"/>
              </a:rPr>
              <a:t>全球黑客活动</a:t>
            </a:r>
            <a:endParaRPr lang="zh-CN" altLang="en-US" dirty="0" smtClean="0">
              <a:ea typeface="黑体" panose="02010609060101010101" pitchFamily="49" charset="-122"/>
            </a:endParaRPr>
          </a:p>
        </p:txBody>
      </p:sp>
      <p:sp>
        <p:nvSpPr>
          <p:cNvPr id="3" name="内容占位符 2"/>
          <p:cNvSpPr>
            <a:spLocks noGrp="1"/>
          </p:cNvSpPr>
          <p:nvPr>
            <p:ph idx="1"/>
          </p:nvPr>
        </p:nvSpPr>
        <p:spPr>
          <a:xfrm>
            <a:off x="842645" y="1252855"/>
            <a:ext cx="10515600" cy="4351338"/>
          </a:xfrm>
        </p:spPr>
        <p:txBody>
          <a:bodyPr>
            <a:normAutofit/>
          </a:bodyPr>
          <a:lstStyle/>
          <a:p>
            <a:r>
              <a:rPr lang="zh-CN" altLang="zh-CN" sz="2665" dirty="0" smtClean="0">
                <a:latin typeface="+mj-lt"/>
                <a:ea typeface="黑体" panose="02010609060101010101" pitchFamily="49" charset="-122"/>
              </a:rPr>
              <a:t>安全供应商</a:t>
            </a:r>
            <a:r>
              <a:rPr lang="en-US" altLang="zh-CN" sz="2665" dirty="0" smtClean="0">
                <a:latin typeface="+mj-lt"/>
                <a:ea typeface="黑体" panose="02010609060101010101" pitchFamily="49" charset="-122"/>
              </a:rPr>
              <a:t>Norse</a:t>
            </a:r>
            <a:r>
              <a:rPr lang="zh-CN" altLang="zh-CN" sz="2665" dirty="0" smtClean="0">
                <a:latin typeface="+mj-lt"/>
                <a:ea typeface="黑体" panose="02010609060101010101" pitchFamily="49" charset="-122"/>
              </a:rPr>
              <a:t>打造了一张能够反映全球范围内黑客攻击频率的地图（</a:t>
            </a:r>
            <a:r>
              <a:rPr lang="en-US" altLang="zh-CN" sz="2665" dirty="0" smtClean="0">
                <a:latin typeface="+mj-lt"/>
                <a:ea typeface="黑体" panose="02010609060101010101" pitchFamily="49" charset="-122"/>
              </a:rPr>
              <a:t>http://map.ipviking.com</a:t>
            </a:r>
            <a:r>
              <a:rPr lang="zh-CN" altLang="zh-CN" sz="2665" dirty="0" smtClean="0">
                <a:latin typeface="+mj-lt"/>
                <a:ea typeface="黑体" panose="02010609060101010101" pitchFamily="49" charset="-122"/>
              </a:rPr>
              <a:t>）。地图中的每一条线代表的都是一次攻击活动，借此可以了解每一天、每一分钟甚至每一秒世界上发生了多少次恶意渗透。</a:t>
            </a:r>
            <a:endParaRPr lang="zh-CN" altLang="en-US" sz="2665" dirty="0">
              <a:latin typeface="+mj-lt"/>
              <a:ea typeface="黑体" panose="02010609060101010101" pitchFamily="49" charset="-122"/>
            </a:endParaRPr>
          </a:p>
        </p:txBody>
      </p:sp>
      <p:pic>
        <p:nvPicPr>
          <p:cNvPr id="4" name="Picture 2" descr="untitled"/>
          <p:cNvPicPr>
            <a:picLocks noChangeAspect="1" noChangeArrowheads="1"/>
          </p:cNvPicPr>
          <p:nvPr/>
        </p:nvPicPr>
        <p:blipFill>
          <a:blip r:embed="rId1" cstate="print"/>
          <a:srcRect/>
          <a:stretch>
            <a:fillRect/>
          </a:stretch>
        </p:blipFill>
        <p:spPr bwMode="auto">
          <a:xfrm>
            <a:off x="4063785" y="2495682"/>
            <a:ext cx="7384256" cy="358796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5735"/>
            <a:ext cx="10515600" cy="1325563"/>
          </a:xfrm>
        </p:spPr>
        <p:txBody>
          <a:bodyPr>
            <a:normAutofit/>
          </a:bodyPr>
          <a:lstStyle/>
          <a:p>
            <a:r>
              <a:rPr lang="zh-CN" altLang="en-US" sz="4265" dirty="0" smtClean="0">
                <a:ea typeface="黑体" panose="02010609060101010101" pitchFamily="49" charset="-122"/>
              </a:rPr>
              <a:t>可视化案例：编程语言之间的影响力关系图</a:t>
            </a:r>
            <a:endParaRPr lang="zh-CN" altLang="en-US" sz="4265" dirty="0" smtClean="0">
              <a:ea typeface="黑体" panose="02010609060101010101" pitchFamily="49" charset="-122"/>
            </a:endParaRPr>
          </a:p>
        </p:txBody>
      </p:sp>
      <p:sp>
        <p:nvSpPr>
          <p:cNvPr id="3" name="内容占位符 2"/>
          <p:cNvSpPr>
            <a:spLocks noGrp="1"/>
          </p:cNvSpPr>
          <p:nvPr>
            <p:ph idx="1"/>
          </p:nvPr>
        </p:nvSpPr>
        <p:spPr>
          <a:xfrm>
            <a:off x="416640" y="1266190"/>
            <a:ext cx="3744416" cy="5170653"/>
          </a:xfrm>
        </p:spPr>
        <p:txBody>
          <a:bodyPr>
            <a:normAutofit lnSpcReduction="10000"/>
          </a:bodyPr>
          <a:lstStyle/>
          <a:p>
            <a:pPr marL="0" indent="0">
              <a:lnSpc>
                <a:spcPct val="110000"/>
              </a:lnSpc>
              <a:buNone/>
            </a:pPr>
            <a:r>
              <a:rPr lang="en-US" altLang="zh-CN" sz="2665" dirty="0" err="1" smtClean="0">
                <a:latin typeface="+mj-lt"/>
                <a:ea typeface="黑体" panose="02010609060101010101" pitchFamily="49" charset="-122"/>
              </a:rPr>
              <a:t>Ramio</a:t>
            </a:r>
            <a:r>
              <a:rPr lang="en-US" altLang="zh-CN" sz="2665" dirty="0" smtClean="0">
                <a:latin typeface="+mj-lt"/>
                <a:ea typeface="黑体" panose="02010609060101010101" pitchFamily="49" charset="-122"/>
              </a:rPr>
              <a:t> </a:t>
            </a:r>
            <a:r>
              <a:rPr lang="en-US" altLang="zh-CN" sz="2665" dirty="0" err="1" smtClean="0">
                <a:latin typeface="+mj-lt"/>
                <a:ea typeface="黑体" panose="02010609060101010101" pitchFamily="49" charset="-122"/>
              </a:rPr>
              <a:t>Gómez</a:t>
            </a:r>
            <a:r>
              <a:rPr lang="zh-CN" altLang="en-US" sz="2665" dirty="0" smtClean="0">
                <a:latin typeface="+mj-lt"/>
                <a:ea typeface="黑体" panose="02010609060101010101" pitchFamily="49" charset="-122"/>
              </a:rPr>
              <a:t>利用来自</a:t>
            </a:r>
            <a:r>
              <a:rPr lang="en-US" altLang="zh-CN" sz="2665" dirty="0" smtClean="0">
                <a:latin typeface="+mj-lt"/>
                <a:ea typeface="黑体" panose="02010609060101010101" pitchFamily="49" charset="-122"/>
              </a:rPr>
              <a:t>Freebase</a:t>
            </a:r>
            <a:r>
              <a:rPr lang="zh-CN" altLang="en-US" sz="2665" dirty="0" smtClean="0">
                <a:latin typeface="+mj-lt"/>
                <a:ea typeface="黑体" panose="02010609060101010101" pitchFamily="49" charset="-122"/>
              </a:rPr>
              <a:t>上的编程语言维护表里的数据，绘制了编程语言之间的影响力关系图，图中的每个节点代表一种编程语言，之间的连线代表该编程语言对其他语言有影响，有影响力的语言会连线多个语言，相应的节点也会越大。</a:t>
            </a:r>
            <a:endParaRPr lang="zh-CN" altLang="en-US" sz="2665" dirty="0" smtClean="0">
              <a:latin typeface="+mj-lt"/>
              <a:ea typeface="黑体" panose="02010609060101010101" pitchFamily="49" charset="-122"/>
            </a:endParaRPr>
          </a:p>
        </p:txBody>
      </p:sp>
      <p:pic>
        <p:nvPicPr>
          <p:cNvPr id="5" name="Picture 2" descr="编程语言关系图"/>
          <p:cNvPicPr>
            <a:picLocks noChangeAspect="1" noChangeArrowheads="1"/>
          </p:cNvPicPr>
          <p:nvPr/>
        </p:nvPicPr>
        <p:blipFill>
          <a:blip r:embed="rId1" cstate="print"/>
          <a:srcRect/>
          <a:stretch>
            <a:fillRect/>
          </a:stretch>
        </p:blipFill>
        <p:spPr bwMode="auto">
          <a:xfrm>
            <a:off x="4341138" y="1343812"/>
            <a:ext cx="7479933" cy="4717457"/>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3350"/>
            <a:ext cx="10515600" cy="1325563"/>
          </a:xfrm>
        </p:spPr>
        <p:txBody>
          <a:bodyPr>
            <a:normAutofit/>
          </a:bodyPr>
          <a:lstStyle/>
          <a:p>
            <a:r>
              <a:rPr lang="zh-CN" altLang="en-US" sz="4265" dirty="0" smtClean="0">
                <a:ea typeface="黑体" panose="02010609060101010101" pitchFamily="49" charset="-122"/>
              </a:rPr>
              <a:t>可视化案例：百度迁徙</a:t>
            </a:r>
            <a:endParaRPr lang="zh-CN" altLang="en-US" sz="4265" dirty="0" smtClean="0">
              <a:ea typeface="黑体" panose="02010609060101010101" pitchFamily="49" charset="-122"/>
            </a:endParaRPr>
          </a:p>
        </p:txBody>
      </p:sp>
      <p:sp>
        <p:nvSpPr>
          <p:cNvPr id="3" name="内容占位符 2"/>
          <p:cNvSpPr>
            <a:spLocks noGrp="1"/>
          </p:cNvSpPr>
          <p:nvPr>
            <p:ph idx="1"/>
          </p:nvPr>
        </p:nvSpPr>
        <p:spPr>
          <a:xfrm>
            <a:off x="503761" y="1364642"/>
            <a:ext cx="3360373" cy="4241641"/>
          </a:xfrm>
        </p:spPr>
        <p:txBody>
          <a:bodyPr>
            <a:normAutofit/>
          </a:bodyPr>
          <a:lstStyle/>
          <a:p>
            <a:pPr marL="0" indent="0">
              <a:lnSpc>
                <a:spcPct val="110000"/>
              </a:lnSpc>
              <a:buNone/>
            </a:pPr>
            <a:r>
              <a:rPr lang="en-US" altLang="zh-CN" sz="2665" dirty="0" smtClean="0">
                <a:latin typeface="+mj-lt"/>
                <a:ea typeface="黑体" panose="02010609060101010101" pitchFamily="49" charset="-122"/>
              </a:rPr>
              <a:t>2014</a:t>
            </a:r>
            <a:r>
              <a:rPr lang="zh-CN" altLang="en-US" sz="2665" dirty="0" smtClean="0">
                <a:latin typeface="+mj-lt"/>
                <a:ea typeface="黑体" panose="02010609060101010101" pitchFamily="49" charset="-122"/>
              </a:rPr>
              <a:t>年，央视与百度合作，启用百度地图定位可视化大数据播报春节期间全国人口迁徙情况，引起广泛关注。</a:t>
            </a:r>
            <a:endParaRPr lang="zh-CN" altLang="en-US" sz="2665" dirty="0" smtClean="0">
              <a:latin typeface="+mj-lt"/>
              <a:ea typeface="黑体" panose="02010609060101010101" pitchFamily="49" charset="-122"/>
            </a:endParaRPr>
          </a:p>
          <a:p>
            <a:pPr marL="0" indent="0">
              <a:lnSpc>
                <a:spcPct val="110000"/>
              </a:lnSpc>
              <a:buNone/>
            </a:pPr>
            <a:endParaRPr lang="zh-CN" altLang="en-US" sz="2665" dirty="0" smtClean="0">
              <a:latin typeface="+mj-lt"/>
              <a:ea typeface="黑体" panose="02010609060101010101" pitchFamily="49" charset="-122"/>
            </a:endParaRPr>
          </a:p>
        </p:txBody>
      </p:sp>
      <p:pic>
        <p:nvPicPr>
          <p:cNvPr id="6" name="Picture 2" descr="百度迁徙"/>
          <p:cNvPicPr>
            <a:picLocks noChangeAspect="1" noChangeArrowheads="1"/>
          </p:cNvPicPr>
          <p:nvPr/>
        </p:nvPicPr>
        <p:blipFill>
          <a:blip r:embed="rId1" cstate="print"/>
          <a:srcRect/>
          <a:stretch>
            <a:fillRect/>
          </a:stretch>
        </p:blipFill>
        <p:spPr bwMode="auto">
          <a:xfrm>
            <a:off x="4259858" y="1152712"/>
            <a:ext cx="7488832" cy="5137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5" y="573617"/>
            <a:ext cx="3855648"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a:t>可视化分析面临的挑战</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400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0000"/>
                </a:solidFill>
              </a:rPr>
              <a:t>进行可视化分析时挑战主要来自于两个</a:t>
            </a:r>
            <a:r>
              <a:rPr lang="zh-CN" altLang="en-US" sz="2400" dirty="0" smtClean="0">
                <a:solidFill>
                  <a:srgbClr val="000000"/>
                </a:solidFill>
              </a:rPr>
              <a:t>方面：数据</a:t>
            </a:r>
            <a:r>
              <a:rPr lang="zh-CN" altLang="en-US" sz="2400" dirty="0">
                <a:solidFill>
                  <a:srgbClr val="000000"/>
                </a:solidFill>
              </a:rPr>
              <a:t>和可视化</a:t>
            </a:r>
            <a:r>
              <a:rPr lang="zh-CN" altLang="en-US" sz="2400" dirty="0" smtClean="0">
                <a:solidFill>
                  <a:srgbClr val="000000"/>
                </a:solidFill>
              </a:rPr>
              <a:t>结果</a:t>
            </a:r>
            <a:endParaRPr lang="en-US" altLang="zh-CN" sz="2400" dirty="0" smtClean="0">
              <a:solidFill>
                <a:srgbClr val="000000"/>
              </a:solidFill>
            </a:endParaRPr>
          </a:p>
          <a:p>
            <a:r>
              <a:rPr lang="zh-CN" altLang="en-US" sz="2400" dirty="0" smtClean="0">
                <a:solidFill>
                  <a:srgbClr val="000000"/>
                </a:solidFill>
              </a:rPr>
              <a:t>数据</a:t>
            </a:r>
            <a:r>
              <a:rPr lang="zh-CN" altLang="en-US" sz="2400" dirty="0">
                <a:solidFill>
                  <a:srgbClr val="000000"/>
                </a:solidFill>
              </a:rPr>
              <a:t>层面的挑战包括数据的来源不唯、数据质量良莠不齐、数据整合困难等挑战。信息</a:t>
            </a:r>
            <a:r>
              <a:rPr lang="zh-CN" altLang="en-US" sz="2400" dirty="0" smtClean="0">
                <a:solidFill>
                  <a:srgbClr val="000000"/>
                </a:solidFill>
              </a:rPr>
              <a:t>时代数据更新飞快、体量大，对可视化分析速度要求越来越高。分析过程涉及领域广而繁杂，对于数据</a:t>
            </a:r>
            <a:r>
              <a:rPr lang="zh-CN" altLang="en-US" sz="2400" dirty="0">
                <a:solidFill>
                  <a:srgbClr val="000000"/>
                </a:solidFill>
              </a:rPr>
              <a:t>的专业解读带来</a:t>
            </a:r>
            <a:r>
              <a:rPr lang="zh-CN" altLang="en-US" sz="2400" dirty="0" smtClean="0">
                <a:solidFill>
                  <a:srgbClr val="000000"/>
                </a:solidFill>
              </a:rPr>
              <a:t>挑战</a:t>
            </a:r>
            <a:endParaRPr lang="en-US" altLang="zh-CN" sz="2400" dirty="0" smtClean="0">
              <a:solidFill>
                <a:srgbClr val="000000"/>
              </a:solidFill>
            </a:endParaRPr>
          </a:p>
          <a:p>
            <a:r>
              <a:rPr lang="zh-CN" altLang="en-US" sz="2400" dirty="0" smtClean="0">
                <a:solidFill>
                  <a:srgbClr val="000000"/>
                </a:solidFill>
              </a:rPr>
              <a:t>在</a:t>
            </a:r>
            <a:r>
              <a:rPr lang="zh-CN" altLang="en-US" sz="2400" dirty="0">
                <a:solidFill>
                  <a:srgbClr val="000000"/>
                </a:solidFill>
              </a:rPr>
              <a:t>可视化结果</a:t>
            </a:r>
            <a:r>
              <a:rPr lang="zh-CN" altLang="en-US" sz="2400" dirty="0" smtClean="0">
                <a:solidFill>
                  <a:srgbClr val="000000"/>
                </a:solidFill>
              </a:rPr>
              <a:t>层面，数据</a:t>
            </a:r>
            <a:r>
              <a:rPr lang="zh-CN" altLang="en-US" sz="2400" dirty="0">
                <a:solidFill>
                  <a:srgbClr val="000000"/>
                </a:solidFill>
              </a:rPr>
              <a:t>集中样本的相关性导致视觉噪声的大量</a:t>
            </a:r>
            <a:r>
              <a:rPr lang="zh-CN" altLang="en-US" sz="2400" dirty="0" smtClean="0">
                <a:solidFill>
                  <a:srgbClr val="000000"/>
                </a:solidFill>
              </a:rPr>
              <a:t>出现，面临</a:t>
            </a:r>
            <a:r>
              <a:rPr lang="zh-CN" altLang="en-US" sz="2400" dirty="0">
                <a:solidFill>
                  <a:srgbClr val="000000"/>
                </a:solidFill>
              </a:rPr>
              <a:t>降噪的挑战。 受限于设备的长宽比、分辨率、现实世界的感受</a:t>
            </a:r>
            <a:r>
              <a:rPr lang="zh-CN" altLang="en-US" sz="2400" dirty="0" smtClean="0">
                <a:solidFill>
                  <a:srgbClr val="000000"/>
                </a:solidFill>
              </a:rPr>
              <a:t>等，可视化</a:t>
            </a:r>
            <a:r>
              <a:rPr lang="zh-CN" altLang="en-US" sz="2400" dirty="0">
                <a:solidFill>
                  <a:srgbClr val="000000"/>
                </a:solidFill>
              </a:rPr>
              <a:t>图表中大型图像的感知的</a:t>
            </a:r>
            <a:r>
              <a:rPr lang="zh-CN" altLang="en-US" sz="2400" dirty="0" smtClean="0">
                <a:solidFill>
                  <a:srgbClr val="000000"/>
                </a:solidFill>
              </a:rPr>
              <a:t>挑战；受</a:t>
            </a:r>
            <a:r>
              <a:rPr lang="zh-CN" altLang="en-US" sz="2400" dirty="0">
                <a:solidFill>
                  <a:srgbClr val="000000"/>
                </a:solidFill>
              </a:rPr>
              <a:t>限于可视化的算法以及硬件的</a:t>
            </a:r>
            <a:r>
              <a:rPr lang="zh-CN" altLang="en-US" sz="2400" dirty="0" smtClean="0">
                <a:solidFill>
                  <a:srgbClr val="000000"/>
                </a:solidFill>
              </a:rPr>
              <a:t>性能，及时响应，高速</a:t>
            </a:r>
            <a:r>
              <a:rPr lang="zh-CN" altLang="en-US" sz="2400" dirty="0">
                <a:solidFill>
                  <a:srgbClr val="000000"/>
                </a:solidFill>
              </a:rPr>
              <a:t>图像变换的</a:t>
            </a:r>
            <a:r>
              <a:rPr lang="zh-CN" altLang="en-US" sz="2400" dirty="0" smtClean="0">
                <a:solidFill>
                  <a:srgbClr val="000000"/>
                </a:solidFill>
              </a:rPr>
              <a:t>挑战；专业</a:t>
            </a:r>
            <a:r>
              <a:rPr lang="zh-CN" altLang="en-US" sz="2400" dirty="0">
                <a:solidFill>
                  <a:srgbClr val="000000"/>
                </a:solidFill>
              </a:rPr>
              <a:t>领域不同带来的可视化需求</a:t>
            </a:r>
            <a:r>
              <a:rPr lang="zh-CN" altLang="en-US" sz="2400" dirty="0" smtClean="0">
                <a:solidFill>
                  <a:srgbClr val="000000"/>
                </a:solidFill>
              </a:rPr>
              <a:t>不同，最大限度</a:t>
            </a:r>
            <a:r>
              <a:rPr lang="zh-CN" altLang="en-US" sz="2400" dirty="0">
                <a:solidFill>
                  <a:srgbClr val="000000"/>
                </a:solidFill>
              </a:rPr>
              <a:t>地满足受众视觉喜好的</a:t>
            </a:r>
            <a:r>
              <a:rPr lang="zh-CN" altLang="en-US" sz="2400" dirty="0" smtClean="0">
                <a:solidFill>
                  <a:srgbClr val="000000"/>
                </a:solidFill>
              </a:rPr>
              <a:t>挑战</a:t>
            </a:r>
            <a:endParaRPr lang="en-US" altLang="zh-CN" sz="2400" dirty="0" smtClean="0">
              <a:solidFill>
                <a:srgbClr val="000000"/>
              </a:solidFill>
            </a:endParaRPr>
          </a:p>
          <a:p>
            <a:r>
              <a:rPr lang="zh-CN" altLang="en-US" sz="2400" dirty="0" smtClean="0">
                <a:solidFill>
                  <a:srgbClr val="000000"/>
                </a:solidFill>
              </a:rPr>
              <a:t>此外</a:t>
            </a:r>
            <a:r>
              <a:rPr lang="zh-CN" altLang="en-US" sz="2400" dirty="0">
                <a:solidFill>
                  <a:srgbClr val="000000"/>
                </a:solidFill>
              </a:rPr>
              <a:t>还有可视化分析流程的</a:t>
            </a:r>
            <a:r>
              <a:rPr lang="zh-CN" altLang="en-US" sz="2400" dirty="0" smtClean="0">
                <a:solidFill>
                  <a:srgbClr val="000000"/>
                </a:solidFill>
              </a:rPr>
              <a:t>优化，可视化</a:t>
            </a:r>
            <a:r>
              <a:rPr lang="zh-CN" altLang="en-US" sz="2400" dirty="0">
                <a:solidFill>
                  <a:srgbClr val="000000"/>
                </a:solidFill>
              </a:rPr>
              <a:t>分析工具的可操作性等等。</a:t>
            </a:r>
            <a:endParaRPr lang="en-US" altLang="zh-CN" sz="1865" dirty="0" smtClean="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a typeface="黑体" panose="02010609060101010101" pitchFamily="49" charset="-122"/>
              </a:rPr>
              <a:t>为什么要进行数据可视化</a:t>
            </a:r>
            <a:r>
              <a:rPr lang="zh-CN" altLang="en-US" dirty="0" smtClean="0">
                <a:ea typeface="黑体" panose="02010609060101010101" pitchFamily="49" charset="-122"/>
              </a:rPr>
              <a:t>？</a:t>
            </a:r>
            <a:endParaRPr lang="zh-CN" altLang="en-US" dirty="0">
              <a:ea typeface="黑体" panose="02010609060101010101" pitchFamily="49" charset="-122"/>
            </a:endParaRPr>
          </a:p>
        </p:txBody>
      </p:sp>
      <p:sp>
        <p:nvSpPr>
          <p:cNvPr id="3" name="内容占位符 2"/>
          <p:cNvSpPr>
            <a:spLocks noGrp="1"/>
          </p:cNvSpPr>
          <p:nvPr>
            <p:ph idx="1"/>
          </p:nvPr>
        </p:nvSpPr>
        <p:spPr>
          <a:xfrm>
            <a:off x="838200" y="1419860"/>
            <a:ext cx="10515600" cy="4351338"/>
          </a:xfrm>
        </p:spPr>
        <p:txBody>
          <a:bodyPr>
            <a:normAutofit/>
          </a:bodyPr>
          <a:lstStyle/>
          <a:p>
            <a:pPr marL="457200" indent="-457200">
              <a:buNone/>
            </a:pPr>
            <a:r>
              <a:rPr lang="en-US" altLang="zh-CN" sz="3200" dirty="0" smtClean="0">
                <a:latin typeface="+mj-lt"/>
                <a:ea typeface="黑体" panose="02010609060101010101" pitchFamily="49" charset="-122"/>
              </a:rPr>
              <a:t>3</a:t>
            </a:r>
            <a:r>
              <a:rPr lang="zh-CN" altLang="en-US" sz="3200" dirty="0" smtClean="0">
                <a:latin typeface="+mj-lt"/>
                <a:ea typeface="黑体" panose="02010609060101010101" pitchFamily="49" charset="-122"/>
              </a:rPr>
              <a:t>、数据可视化能够在小空间中展示大规模数据。</a:t>
            </a:r>
            <a:endParaRPr lang="zh-CN" altLang="en-US" sz="3200" dirty="0">
              <a:latin typeface="+mj-lt"/>
              <a:ea typeface="黑体" panose="02010609060101010101" pitchFamily="49" charset="-122"/>
            </a:endParaRPr>
          </a:p>
        </p:txBody>
      </p:sp>
      <p:pic>
        <p:nvPicPr>
          <p:cNvPr id="64514" name="Picture 2"/>
          <p:cNvPicPr>
            <a:picLocks noChangeAspect="1" noChangeArrowheads="1"/>
          </p:cNvPicPr>
          <p:nvPr/>
        </p:nvPicPr>
        <p:blipFill>
          <a:blip r:embed="rId1" cstate="print"/>
          <a:srcRect/>
          <a:stretch>
            <a:fillRect/>
          </a:stretch>
        </p:blipFill>
        <p:spPr bwMode="auto">
          <a:xfrm>
            <a:off x="2292430" y="1935823"/>
            <a:ext cx="7607003" cy="446190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ea typeface="黑体" panose="02010609060101010101" pitchFamily="49" charset="-122"/>
              </a:rPr>
              <a:t>为什么要进行数据可视化</a:t>
            </a:r>
            <a:r>
              <a:rPr lang="zh-CN" altLang="en-US" dirty="0" smtClean="0">
                <a:ea typeface="黑体" panose="02010609060101010101" pitchFamily="49" charset="-122"/>
              </a:rPr>
              <a:t>？</a:t>
            </a:r>
            <a:endParaRPr lang="zh-CN" altLang="en-US" dirty="0">
              <a:ea typeface="黑体" panose="02010609060101010101" pitchFamily="49" charset="-122"/>
            </a:endParaRPr>
          </a:p>
        </p:txBody>
      </p:sp>
      <p:sp>
        <p:nvSpPr>
          <p:cNvPr id="3" name="内容占位符 2"/>
          <p:cNvSpPr>
            <a:spLocks noGrp="1"/>
          </p:cNvSpPr>
          <p:nvPr>
            <p:ph idx="1"/>
          </p:nvPr>
        </p:nvSpPr>
        <p:spPr>
          <a:xfrm>
            <a:off x="838200" y="1447165"/>
            <a:ext cx="10515600" cy="4351338"/>
          </a:xfrm>
        </p:spPr>
        <p:txBody>
          <a:bodyPr>
            <a:normAutofit/>
          </a:bodyPr>
          <a:lstStyle/>
          <a:p>
            <a:pPr marL="457200" indent="-457200">
              <a:lnSpc>
                <a:spcPct val="120000"/>
              </a:lnSpc>
              <a:buNone/>
            </a:pPr>
            <a:r>
              <a:rPr lang="en-US" altLang="zh-CN" sz="3200" dirty="0" smtClean="0">
                <a:latin typeface="+mj-lt"/>
                <a:ea typeface="黑体" panose="02010609060101010101" pitchFamily="49" charset="-122"/>
              </a:rPr>
              <a:t>4</a:t>
            </a:r>
            <a:r>
              <a:rPr lang="zh-CN" altLang="en-US" sz="3200" dirty="0" smtClean="0">
                <a:latin typeface="+mj-lt"/>
                <a:ea typeface="黑体" panose="02010609060101010101" pitchFamily="49" charset="-122"/>
              </a:rPr>
              <a:t>、人类大脑在记忆能力的限制。</a:t>
            </a:r>
            <a:endParaRPr lang="en-US" altLang="zh-CN" sz="3200" dirty="0" smtClean="0">
              <a:latin typeface="+mj-lt"/>
              <a:ea typeface="黑体" panose="02010609060101010101" pitchFamily="49" charset="-122"/>
            </a:endParaRPr>
          </a:p>
          <a:p>
            <a:pPr marL="0" indent="0">
              <a:lnSpc>
                <a:spcPct val="120000"/>
              </a:lnSpc>
              <a:buNone/>
            </a:pPr>
            <a:endParaRPr lang="en-US" altLang="zh-CN" sz="3200" dirty="0" smtClean="0">
              <a:latin typeface="+mj-lt"/>
              <a:ea typeface="黑体" panose="02010609060101010101" pitchFamily="49" charset="-122"/>
            </a:endParaRPr>
          </a:p>
          <a:p>
            <a:pPr marL="0" indent="0">
              <a:lnSpc>
                <a:spcPct val="120000"/>
              </a:lnSpc>
              <a:buNone/>
            </a:pPr>
            <a:r>
              <a:rPr lang="zh-CN" altLang="en-US" sz="3200" dirty="0" smtClean="0">
                <a:latin typeface="+mj-lt"/>
                <a:ea typeface="黑体" panose="02010609060101010101" pitchFamily="49" charset="-122"/>
              </a:rPr>
              <a:t>人类的记忆能力是有限的，我们不可能记住所有的数据，单纯地记忆数据特诊对我们来说也是不小的挑战。俗话说的好，百闻不如一见。如果能够将数据总结到一张图表中，我们通过图像记忆，能更好地帮助我们记忆。</a:t>
            </a:r>
            <a:endParaRPr lang="zh-CN" altLang="en-US" sz="3200" dirty="0">
              <a:latin typeface="+mj-lt"/>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1455"/>
            <a:ext cx="10515600" cy="1325563"/>
          </a:xfrm>
        </p:spPr>
        <p:txBody>
          <a:bodyPr/>
          <a:lstStyle/>
          <a:p>
            <a:r>
              <a:rPr lang="zh-CN" altLang="zh-CN" dirty="0" smtClean="0">
                <a:latin typeface="黑体" panose="02010609060101010101" pitchFamily="49" charset="-122"/>
                <a:ea typeface="黑体" panose="02010609060101010101" pitchFamily="49" charset="-122"/>
              </a:rPr>
              <a:t>数据可视化过程</a:t>
            </a:r>
            <a:endParaRPr lang="zh-CN" altLang="en-US" dirty="0">
              <a:latin typeface="黑体" panose="02010609060101010101" pitchFamily="49" charset="-122"/>
              <a:ea typeface="黑体" panose="02010609060101010101" pitchFamily="49" charset="-122"/>
            </a:endParaRPr>
          </a:p>
        </p:txBody>
      </p:sp>
      <p:pic>
        <p:nvPicPr>
          <p:cNvPr id="65539" name="Picture 3"/>
          <p:cNvPicPr>
            <a:picLocks noChangeAspect="1" noChangeArrowheads="1"/>
          </p:cNvPicPr>
          <p:nvPr/>
        </p:nvPicPr>
        <p:blipFill>
          <a:blip r:embed="rId1" cstate="print"/>
          <a:srcRect/>
          <a:stretch>
            <a:fillRect/>
          </a:stretch>
        </p:blipFill>
        <p:spPr bwMode="auto">
          <a:xfrm>
            <a:off x="2038351" y="1159311"/>
            <a:ext cx="8115300" cy="521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5867" y="573617"/>
            <a:ext cx="1877484"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5123" name="TextBox 5"/>
          <p:cNvSpPr txBox="1">
            <a:spLocks noChangeArrowheads="1"/>
          </p:cNvSpPr>
          <p:nvPr/>
        </p:nvSpPr>
        <p:spPr bwMode="auto">
          <a:xfrm>
            <a:off x="810684" y="573617"/>
            <a:ext cx="2608377" cy="5835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charset="-122"/>
                <a:ea typeface="微软雅黑" panose="020B0503020204020204" charset="-122"/>
              </a:rPr>
              <a:t>可视化分析</a:t>
            </a:r>
            <a:endParaRPr kumimoji="0" lang="zh-CN" altLang="en-US" dirty="0">
              <a:solidFill>
                <a:schemeClr val="bg1"/>
              </a:solidFill>
              <a:latin typeface="微软雅黑" panose="020B0503020204020204" charset="-122"/>
              <a:ea typeface="微软雅黑" panose="020B0503020204020204" charset="-122"/>
            </a:endParaRPr>
          </a:p>
        </p:txBody>
      </p:sp>
      <p:cxnSp>
        <p:nvCxnSpPr>
          <p:cNvPr id="13" name="直接连接符 13"/>
          <p:cNvCxnSpPr/>
          <p:nvPr/>
        </p:nvCxnSpPr>
        <p:spPr>
          <a:xfrm>
            <a:off x="1849967" y="1128184"/>
            <a:ext cx="9673167"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2" name="矩形 3"/>
          <p:cNvSpPr>
            <a:spLocks noChangeArrowheads="1"/>
          </p:cNvSpPr>
          <p:nvPr/>
        </p:nvSpPr>
        <p:spPr bwMode="auto">
          <a:xfrm>
            <a:off x="795867" y="1333961"/>
            <a:ext cx="1072726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0000"/>
                </a:solidFill>
              </a:rPr>
              <a:t>可视化分析是一</a:t>
            </a:r>
            <a:r>
              <a:rPr lang="zh-CN" altLang="en-US" sz="2400" dirty="0" smtClean="0">
                <a:solidFill>
                  <a:srgbClr val="000000"/>
                </a:solidFill>
              </a:rPr>
              <a:t>种数据分析方法，利用</a:t>
            </a:r>
            <a:r>
              <a:rPr lang="zh-CN" altLang="en-US" sz="2400" dirty="0">
                <a:solidFill>
                  <a:srgbClr val="000000"/>
                </a:solidFill>
              </a:rPr>
              <a:t>人类的形象思维将数据</a:t>
            </a:r>
            <a:r>
              <a:rPr lang="zh-CN" altLang="en-US" sz="2400" dirty="0" smtClean="0">
                <a:solidFill>
                  <a:srgbClr val="000000"/>
                </a:solidFill>
              </a:rPr>
              <a:t>关联，并</a:t>
            </a:r>
            <a:r>
              <a:rPr lang="zh-CN" altLang="en-US" sz="2400" dirty="0">
                <a:solidFill>
                  <a:srgbClr val="000000"/>
                </a:solidFill>
              </a:rPr>
              <a:t>映射为形象的图表。人脑对于视觉信息的处理要比文本信息容易得</a:t>
            </a:r>
            <a:r>
              <a:rPr lang="zh-CN" altLang="en-US" sz="2400" dirty="0" smtClean="0">
                <a:solidFill>
                  <a:srgbClr val="000000"/>
                </a:solidFill>
              </a:rPr>
              <a:t>多，所以</a:t>
            </a:r>
            <a:r>
              <a:rPr lang="zh-CN" altLang="en-US" sz="2400" dirty="0">
                <a:solidFill>
                  <a:srgbClr val="000000"/>
                </a:solidFill>
              </a:rPr>
              <a:t>可视化图表能够使用户更好地理解</a:t>
            </a:r>
            <a:r>
              <a:rPr lang="zh-CN" altLang="en-US" sz="2400" dirty="0" smtClean="0">
                <a:solidFill>
                  <a:srgbClr val="000000"/>
                </a:solidFill>
              </a:rPr>
              <a:t>信息，可视化</a:t>
            </a:r>
            <a:r>
              <a:rPr lang="zh-CN" altLang="en-US" sz="2400" dirty="0">
                <a:solidFill>
                  <a:srgbClr val="000000"/>
                </a:solidFill>
              </a:rPr>
              <a:t>分析凭借其直观</a:t>
            </a:r>
            <a:r>
              <a:rPr lang="zh-CN" altLang="en-US" sz="2400" dirty="0" smtClean="0">
                <a:solidFill>
                  <a:srgbClr val="000000"/>
                </a:solidFill>
              </a:rPr>
              <a:t>清晰，能够</a:t>
            </a:r>
            <a:r>
              <a:rPr lang="zh-CN" altLang="en-US" sz="2400" dirty="0">
                <a:solidFill>
                  <a:srgbClr val="000000"/>
                </a:solidFill>
              </a:rPr>
              <a:t>提供新洞察和发现机会的特点活跃在诸多科学</a:t>
            </a:r>
            <a:r>
              <a:rPr lang="zh-CN" altLang="en-US" sz="2400" dirty="0" smtClean="0">
                <a:solidFill>
                  <a:srgbClr val="000000"/>
                </a:solidFill>
              </a:rPr>
              <a:t>领域</a:t>
            </a:r>
            <a:endParaRPr lang="en-US" altLang="zh-CN" sz="1865"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1"/>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charset="-122"/>
                <a:ea typeface="微软雅黑" panose="020B0503020204020204" charset="-122"/>
              </a:rPr>
              <a:t>议程</a:t>
            </a:r>
            <a:endParaRPr kumimoji="0" lang="zh-CN" altLang="en-US">
              <a:solidFill>
                <a:schemeClr val="bg1"/>
              </a:solidFill>
              <a:latin typeface="微软雅黑" panose="020B0503020204020204" charset="-122"/>
              <a:ea typeface="微软雅黑" panose="020B0503020204020204" charset="-122"/>
            </a:endParaRPr>
          </a:p>
        </p:txBody>
      </p:sp>
      <p:cxnSp>
        <p:nvCxnSpPr>
          <p:cNvPr id="8" name="直接连接符 13"/>
          <p:cNvCxnSpPr/>
          <p:nvPr/>
        </p:nvCxnSpPr>
        <p:spPr>
          <a:xfrm>
            <a:off x="1001184" y="1128184"/>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6373284"/>
            <a:ext cx="12192000" cy="4847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2400"/>
          </a:p>
        </p:txBody>
      </p:sp>
      <p:sp>
        <p:nvSpPr>
          <p:cNvPr id="11" name="矩形 10"/>
          <p:cNvSpPr/>
          <p:nvPr/>
        </p:nvSpPr>
        <p:spPr>
          <a:xfrm>
            <a:off x="795867" y="573617"/>
            <a:ext cx="2702707" cy="5736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t>可视化</a:t>
            </a:r>
            <a:r>
              <a:rPr kumimoji="0" lang="zh-CN" altLang="en-US" sz="2400" dirty="0"/>
              <a:t>分析的作用</a:t>
            </a:r>
            <a:endParaRPr kumimoji="0" lang="zh-CN" altLang="en-US" sz="2400" dirty="0"/>
          </a:p>
        </p:txBody>
      </p:sp>
      <p:sp>
        <p:nvSpPr>
          <p:cNvPr id="11270" name="TextBox 5"/>
          <p:cNvSpPr txBox="1">
            <a:spLocks noChangeArrowheads="1"/>
          </p:cNvSpPr>
          <p:nvPr/>
        </p:nvSpPr>
        <p:spPr bwMode="auto">
          <a:xfrm>
            <a:off x="810684" y="573617"/>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charset="-122"/>
              <a:ea typeface="微软雅黑" panose="020B0503020204020204" charset="-122"/>
            </a:endParaRPr>
          </a:p>
        </p:txBody>
      </p:sp>
      <p:sp>
        <p:nvSpPr>
          <p:cNvPr id="12" name="矩形 3"/>
          <p:cNvSpPr>
            <a:spLocks noChangeArrowheads="1"/>
          </p:cNvSpPr>
          <p:nvPr/>
        </p:nvSpPr>
        <p:spPr bwMode="auto">
          <a:xfrm>
            <a:off x="795867" y="1333961"/>
            <a:ext cx="10727267"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r>
              <a:rPr lang="zh-CN" altLang="en-US" sz="2400" dirty="0">
                <a:solidFill>
                  <a:srgbClr val="000000"/>
                </a:solidFill>
              </a:rPr>
              <a:t>在数据分析</a:t>
            </a:r>
            <a:r>
              <a:rPr lang="zh-CN" altLang="en-US" sz="2400" dirty="0" smtClean="0">
                <a:solidFill>
                  <a:srgbClr val="000000"/>
                </a:solidFill>
              </a:rPr>
              <a:t>中，通过</a:t>
            </a:r>
            <a:r>
              <a:rPr lang="zh-CN" altLang="en-US" sz="2400" dirty="0">
                <a:solidFill>
                  <a:srgbClr val="000000"/>
                </a:solidFill>
              </a:rPr>
              <a:t>绘制图表更容易找到数据中的模式。传统的数据分析方法存在一些</a:t>
            </a:r>
            <a:r>
              <a:rPr lang="zh-CN" altLang="en-US" sz="2400" dirty="0" smtClean="0">
                <a:solidFill>
                  <a:srgbClr val="000000"/>
                </a:solidFill>
              </a:rPr>
              <a:t>局限性，需要</a:t>
            </a:r>
            <a:r>
              <a:rPr lang="zh-CN" altLang="en-US" sz="2400" dirty="0">
                <a:solidFill>
                  <a:srgbClr val="000000"/>
                </a:solidFill>
              </a:rPr>
              <a:t>借助于分析师丰富的分析经验。可视化分析方法将数据以图像的方式</a:t>
            </a:r>
            <a:r>
              <a:rPr lang="zh-CN" altLang="en-US" sz="2400" dirty="0" smtClean="0">
                <a:solidFill>
                  <a:srgbClr val="000000"/>
                </a:solidFill>
              </a:rPr>
              <a:t>展现，提供</a:t>
            </a:r>
            <a:r>
              <a:rPr lang="zh-CN" altLang="en-US" sz="2400" dirty="0">
                <a:solidFill>
                  <a:srgbClr val="000000"/>
                </a:solidFill>
              </a:rPr>
              <a:t>友好的</a:t>
            </a:r>
            <a:r>
              <a:rPr lang="zh-CN" altLang="en-US" sz="2400" dirty="0" smtClean="0">
                <a:solidFill>
                  <a:srgbClr val="000000"/>
                </a:solidFill>
              </a:rPr>
              <a:t>交互，还</a:t>
            </a:r>
            <a:r>
              <a:rPr lang="zh-CN" altLang="en-US" sz="2400" dirty="0">
                <a:solidFill>
                  <a:srgbClr val="000000"/>
                </a:solidFill>
              </a:rPr>
              <a:t>可以提供额外的记忆</a:t>
            </a:r>
            <a:r>
              <a:rPr lang="zh-CN" altLang="en-US" sz="2400" dirty="0" smtClean="0">
                <a:solidFill>
                  <a:srgbClr val="000000"/>
                </a:solidFill>
              </a:rPr>
              <a:t>帮助，对于</a:t>
            </a:r>
            <a:r>
              <a:rPr lang="zh-CN" altLang="en-US" sz="2400" dirty="0">
                <a:solidFill>
                  <a:srgbClr val="000000"/>
                </a:solidFill>
              </a:rPr>
              <a:t>将要分析的</a:t>
            </a:r>
            <a:r>
              <a:rPr lang="zh-CN" altLang="en-US" sz="2400" dirty="0" smtClean="0">
                <a:solidFill>
                  <a:srgbClr val="000000"/>
                </a:solidFill>
              </a:rPr>
              <a:t>问题，无需</a:t>
            </a:r>
            <a:r>
              <a:rPr lang="zh-CN" altLang="en-US" sz="2400" dirty="0">
                <a:solidFill>
                  <a:srgbClr val="000000"/>
                </a:solidFill>
              </a:rPr>
              <a:t>事先假设或</a:t>
            </a:r>
            <a:r>
              <a:rPr lang="zh-CN" altLang="en-US" sz="2400" dirty="0" smtClean="0">
                <a:solidFill>
                  <a:srgbClr val="000000"/>
                </a:solidFill>
              </a:rPr>
              <a:t>猜想，可以</a:t>
            </a:r>
            <a:r>
              <a:rPr lang="zh-CN" altLang="en-US" sz="2400" dirty="0">
                <a:solidFill>
                  <a:srgbClr val="000000"/>
                </a:solidFill>
              </a:rPr>
              <a:t>自动从数据中挖掘出更多的隐含</a:t>
            </a:r>
            <a:r>
              <a:rPr lang="zh-CN" altLang="en-US" sz="2400" dirty="0" smtClean="0">
                <a:solidFill>
                  <a:srgbClr val="000000"/>
                </a:solidFill>
              </a:rPr>
              <a:t>信息</a:t>
            </a:r>
            <a:endParaRPr lang="en-US" altLang="zh-CN" sz="2400" dirty="0" smtClean="0">
              <a:solidFill>
                <a:srgbClr val="000000"/>
              </a:solidFill>
            </a:endParaRPr>
          </a:p>
          <a:p>
            <a:r>
              <a:rPr lang="zh-CN" altLang="en-US" sz="2400" dirty="0" smtClean="0">
                <a:solidFill>
                  <a:srgbClr val="000000"/>
                </a:solidFill>
              </a:rPr>
              <a:t>在</a:t>
            </a:r>
            <a:r>
              <a:rPr lang="zh-CN" altLang="en-US" sz="2400" dirty="0">
                <a:solidFill>
                  <a:srgbClr val="000000"/>
                </a:solidFill>
              </a:rPr>
              <a:t>机器学习</a:t>
            </a:r>
            <a:r>
              <a:rPr lang="zh-CN" altLang="en-US" sz="2400" dirty="0" smtClean="0">
                <a:solidFill>
                  <a:srgbClr val="000000"/>
                </a:solidFill>
              </a:rPr>
              <a:t>领域，缺失</a:t>
            </a:r>
            <a:r>
              <a:rPr lang="zh-CN" altLang="en-US" sz="2400" dirty="0">
                <a:solidFill>
                  <a:srgbClr val="000000"/>
                </a:solidFill>
              </a:rPr>
              <a:t>数据、过度训练、过度调优等都会影响模型的</a:t>
            </a:r>
            <a:r>
              <a:rPr lang="zh-CN" altLang="en-US" sz="2400" dirty="0" smtClean="0">
                <a:solidFill>
                  <a:srgbClr val="000000"/>
                </a:solidFill>
              </a:rPr>
              <a:t>建立，可视化</a:t>
            </a:r>
            <a:r>
              <a:rPr lang="zh-CN" altLang="en-US" sz="2400" dirty="0">
                <a:solidFill>
                  <a:srgbClr val="000000"/>
                </a:solidFill>
              </a:rPr>
              <a:t>分析可以帮助解决</a:t>
            </a:r>
            <a:r>
              <a:rPr lang="zh-CN" altLang="en-US" sz="2400" dirty="0" smtClean="0">
                <a:solidFill>
                  <a:srgbClr val="000000"/>
                </a:solidFill>
              </a:rPr>
              <a:t>其中一些问题</a:t>
            </a:r>
            <a:endParaRPr lang="en-US" altLang="zh-CN" sz="2400" dirty="0" smtClean="0">
              <a:solidFill>
                <a:srgbClr val="000000"/>
              </a:solidFill>
            </a:endParaRPr>
          </a:p>
          <a:p>
            <a:r>
              <a:rPr lang="zh-CN" altLang="en-US" sz="2400" dirty="0" smtClean="0">
                <a:solidFill>
                  <a:srgbClr val="000000"/>
                </a:solidFill>
              </a:rPr>
              <a:t>可视化</a:t>
            </a:r>
            <a:r>
              <a:rPr lang="zh-CN" altLang="en-US" sz="2400" dirty="0">
                <a:solidFill>
                  <a:srgbClr val="000000"/>
                </a:solidFill>
              </a:rPr>
              <a:t>分析在机器学习的数据预处理、模型选择、参数调优等阶段也同样发挥重要作用。在数据建模的过程</a:t>
            </a:r>
            <a:r>
              <a:rPr lang="zh-CN" altLang="en-US" sz="2400" dirty="0" smtClean="0">
                <a:solidFill>
                  <a:srgbClr val="000000"/>
                </a:solidFill>
              </a:rPr>
              <a:t>中，容易</a:t>
            </a:r>
            <a:r>
              <a:rPr lang="zh-CN" altLang="en-US" sz="2400" dirty="0">
                <a:solidFill>
                  <a:srgbClr val="000000"/>
                </a:solidFill>
              </a:rPr>
              <a:t>辨别出数据的分布、异常、参数取值对模型性能的影响</a:t>
            </a:r>
            <a:r>
              <a:rPr lang="zh-CN" altLang="en-US" sz="2400" dirty="0" smtClean="0">
                <a:solidFill>
                  <a:srgbClr val="000000"/>
                </a:solidFill>
              </a:rPr>
              <a:t>等</a:t>
            </a:r>
            <a:endParaRPr lang="en-US" altLang="zh-CN" sz="2400" dirty="0" smtClean="0">
              <a:solidFill>
                <a:srgbClr val="000000"/>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OC_GUID" val="{113f709d-482c-46d4-9fd7-2f25d117dd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3904</Words>
  <Application>WPS 演示</Application>
  <PresentationFormat>宽屏</PresentationFormat>
  <Paragraphs>237</Paragraphs>
  <Slides>43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宋体</vt:lpstr>
      <vt:lpstr>Wingdings</vt:lpstr>
      <vt:lpstr>黑体</vt:lpstr>
      <vt:lpstr>Calibri</vt:lpstr>
      <vt:lpstr>微软雅黑</vt:lpstr>
      <vt:lpstr>Arial Unicode MS</vt:lpstr>
      <vt:lpstr>Courier New</vt:lpstr>
      <vt:lpstr>Times New Roman</vt:lpstr>
      <vt:lpstr>Office 主题</vt:lpstr>
      <vt:lpstr>可视化分析</vt:lpstr>
      <vt:lpstr>什么是数据可视化？</vt:lpstr>
      <vt:lpstr>为什么要进行数据可视化？</vt:lpstr>
      <vt:lpstr>为什么要进行数据可视化？</vt:lpstr>
      <vt:lpstr>为什么要进行数据可视化？</vt:lpstr>
      <vt:lpstr>为什么要进行数据可视化？</vt:lpstr>
      <vt:lpstr>数据可视化过程</vt:lpstr>
      <vt:lpstr>PowerPoint 演示文稿</vt:lpstr>
      <vt:lpstr>PowerPoint 演示文稿</vt:lpstr>
      <vt:lpstr>PowerPoint 演示文稿</vt:lpstr>
      <vt:lpstr>PowerPoint 演示文稿</vt:lpstr>
      <vt:lpstr>PowerPoint 演示文稿</vt:lpstr>
      <vt:lpstr>一、面积&amp;尺寸可视化</vt:lpstr>
      <vt:lpstr>一、面积&amp;尺寸可视化</vt:lpstr>
      <vt:lpstr>一、面积&amp;尺寸可视化</vt:lpstr>
      <vt:lpstr>二、颜色可视化</vt:lpstr>
      <vt:lpstr>二、颜色可视化</vt:lpstr>
      <vt:lpstr>二、颜色可视化</vt:lpstr>
      <vt:lpstr>三、图形可视化</vt:lpstr>
      <vt:lpstr>三、图形可视化</vt:lpstr>
      <vt:lpstr>四、地域空间可视化</vt:lpstr>
      <vt:lpstr>四、地域空间可视化</vt:lpstr>
      <vt:lpstr>五、概念可视化</vt:lpstr>
      <vt:lpstr>五、概念可视化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可视化案例：全球黑客活动</vt:lpstr>
      <vt:lpstr>可视化案例：编程语言之间的影响力关系图</vt:lpstr>
      <vt:lpstr>可视化案例：百度迁徙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ZhMin</dc:creator>
  <cp:lastModifiedBy>ZhMin</cp:lastModifiedBy>
  <cp:revision>4</cp:revision>
  <dcterms:created xsi:type="dcterms:W3CDTF">2019-03-29T01:13:00Z</dcterms:created>
  <dcterms:modified xsi:type="dcterms:W3CDTF">2019-04-01T03:24:50Z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